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1"/>
  </p:notesMasterIdLst>
  <p:handoutMasterIdLst>
    <p:handoutMasterId r:id="rId22"/>
  </p:handoutMasterIdLst>
  <p:sldIdLst>
    <p:sldId id="315" r:id="rId2"/>
    <p:sldId id="256" r:id="rId3"/>
    <p:sldId id="265" r:id="rId4"/>
    <p:sldId id="266" r:id="rId5"/>
    <p:sldId id="314" r:id="rId6"/>
    <p:sldId id="268" r:id="rId7"/>
    <p:sldId id="294" r:id="rId8"/>
    <p:sldId id="302" r:id="rId9"/>
    <p:sldId id="299" r:id="rId10"/>
    <p:sldId id="283" r:id="rId11"/>
    <p:sldId id="308" r:id="rId12"/>
    <p:sldId id="300" r:id="rId13"/>
    <p:sldId id="288" r:id="rId14"/>
    <p:sldId id="311" r:id="rId15"/>
    <p:sldId id="291" r:id="rId16"/>
    <p:sldId id="284" r:id="rId17"/>
    <p:sldId id="285" r:id="rId18"/>
    <p:sldId id="270" r:id="rId19"/>
    <p:sldId id="313" r:id="rId20"/>
  </p:sldIdLst>
  <p:sldSz cx="9144000" cy="6858000" type="screen4x3"/>
  <p:notesSz cx="6858000" cy="9874250"/>
  <p:defaultTextStyle>
    <a:defPPr>
      <a:defRPr lang="en-US"/>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p:defaultTextStyle>
  <p:extLst>
    <p:ext uri="{521415D9-36F7-43E2-AB2F-B90AF26B5E84}">
      <p14:sectionLst xmlns:p14="http://schemas.microsoft.com/office/powerpoint/2010/main">
        <p14:section name="Presentation" id="{CB01D1D5-7222-4B80-8417-572705232678}">
          <p14:sldIdLst>
            <p14:sldId id="315"/>
            <p14:sldId id="256"/>
            <p14:sldId id="265"/>
            <p14:sldId id="266"/>
            <p14:sldId id="314"/>
            <p14:sldId id="268"/>
            <p14:sldId id="294"/>
            <p14:sldId id="302"/>
            <p14:sldId id="299"/>
            <p14:sldId id="283"/>
            <p14:sldId id="308"/>
            <p14:sldId id="300"/>
            <p14:sldId id="288"/>
            <p14:sldId id="311"/>
            <p14:sldId id="291"/>
            <p14:sldId id="284"/>
            <p14:sldId id="285"/>
            <p14:sldId id="270"/>
            <p14:sldId id="313"/>
          </p14:sldIdLst>
        </p14:section>
        <p14:section name="Spare slides" id="{645ED75E-9AC5-4E6B-8D4B-2E2D73DD9B5F}">
          <p14:sldIdLst/>
        </p14:section>
      </p14:sectionLst>
    </p:ext>
    <p:ext uri="{EFAFB233-063F-42B5-8137-9DF3F51BA10A}">
      <p15:sldGuideLst xmlns:p15="http://schemas.microsoft.com/office/powerpoint/2012/main">
        <p15:guide id="1" orient="horz" pos="2387" userDrawn="1">
          <p15:clr>
            <a:srgbClr val="A4A3A4"/>
          </p15:clr>
        </p15:guide>
        <p15:guide id="2" orient="horz" pos="564" userDrawn="1">
          <p15:clr>
            <a:srgbClr val="A4A3A4"/>
          </p15:clr>
        </p15:guide>
        <p15:guide id="3" orient="horz" pos="4156" userDrawn="1">
          <p15:clr>
            <a:srgbClr val="A4A3A4"/>
          </p15:clr>
        </p15:guide>
        <p15:guide id="4" orient="horz" pos="4117" userDrawn="1">
          <p15:clr>
            <a:srgbClr val="A4A3A4"/>
          </p15:clr>
        </p15:guide>
        <p15:guide id="5" orient="horz" pos="531" userDrawn="1">
          <p15:clr>
            <a:srgbClr val="A4A3A4"/>
          </p15:clr>
        </p15:guide>
        <p15:guide id="6" pos="2880" userDrawn="1">
          <p15:clr>
            <a:srgbClr val="A4A3A4"/>
          </p15:clr>
        </p15:guide>
        <p15:guide id="7" pos="45" userDrawn="1">
          <p15:clr>
            <a:srgbClr val="A4A3A4"/>
          </p15:clr>
        </p15:guide>
        <p15:guide id="8" pos="5750" userDrawn="1">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rzegorz" initials="g" lastIdx="1" clrIdx="0"/>
  <p:cmAuthor id="1" name="Grzegorz Kwiatek" initials="GK"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008000"/>
    <a:srgbClr val="0099FF"/>
    <a:srgbClr val="144AF8"/>
    <a:srgbClr val="3333CC"/>
    <a:srgbClr val="0066FF"/>
    <a:srgbClr val="FFFFFF"/>
    <a:srgbClr val="FF9900"/>
    <a:srgbClr val="FF00FF"/>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79630" autoAdjust="0"/>
  </p:normalViewPr>
  <p:slideViewPr>
    <p:cSldViewPr snapToGrid="0" snapToObjects="1">
      <p:cViewPr varScale="1">
        <p:scale>
          <a:sx n="71" d="100"/>
          <a:sy n="71" d="100"/>
        </p:scale>
        <p:origin x="1526" y="43"/>
      </p:cViewPr>
      <p:guideLst>
        <p:guide orient="horz" pos="2387"/>
        <p:guide orient="horz" pos="564"/>
        <p:guide orient="horz" pos="4156"/>
        <p:guide orient="horz" pos="4117"/>
        <p:guide orient="horz" pos="531"/>
        <p:guide pos="2880"/>
        <p:guide pos="45"/>
        <p:guide pos="5750"/>
      </p:guideLst>
    </p:cSldViewPr>
  </p:slideViewPr>
  <p:outlineViewPr>
    <p:cViewPr>
      <p:scale>
        <a:sx n="33" d="100"/>
        <a:sy n="33" d="100"/>
      </p:scale>
      <p:origin x="0" y="-5232"/>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64" d="100"/>
          <a:sy n="64" d="100"/>
        </p:scale>
        <p:origin x="2338" y="62"/>
      </p:cViewPr>
      <p:guideLst>
        <p:guide orient="horz" pos="3110"/>
        <p:guide pos="2160"/>
      </p:guideLst>
    </p:cSldViewPr>
  </p:notes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2"/>
            <a:ext cx="2971727" cy="493482"/>
          </a:xfrm>
          <a:prstGeom prst="rect">
            <a:avLst/>
          </a:prstGeom>
        </p:spPr>
        <p:txBody>
          <a:bodyPr vert="horz" lIns="88641" tIns="44321" rIns="88641" bIns="44321" rtlCol="0"/>
          <a:lstStyle>
            <a:lvl1pPr algn="l">
              <a:defRPr sz="1200" smtClean="0"/>
            </a:lvl1pPr>
          </a:lstStyle>
          <a:p>
            <a:pPr>
              <a:defRPr/>
            </a:pPr>
            <a:endParaRPr lang="pl-PL">
              <a:latin typeface="Calibri" pitchFamily="34" charset="0"/>
            </a:endParaRPr>
          </a:p>
        </p:txBody>
      </p:sp>
      <p:sp>
        <p:nvSpPr>
          <p:cNvPr id="3" name="Date Placeholder 2"/>
          <p:cNvSpPr>
            <a:spLocks noGrp="1"/>
          </p:cNvSpPr>
          <p:nvPr>
            <p:ph type="dt" sz="quarter" idx="1"/>
          </p:nvPr>
        </p:nvSpPr>
        <p:spPr>
          <a:xfrm>
            <a:off x="3884080" y="2"/>
            <a:ext cx="2972824" cy="493482"/>
          </a:xfrm>
          <a:prstGeom prst="rect">
            <a:avLst/>
          </a:prstGeom>
        </p:spPr>
        <p:txBody>
          <a:bodyPr vert="horz" lIns="88641" tIns="44321" rIns="88641" bIns="44321" rtlCol="0"/>
          <a:lstStyle>
            <a:lvl1pPr algn="r">
              <a:defRPr sz="1200" smtClean="0"/>
            </a:lvl1pPr>
          </a:lstStyle>
          <a:p>
            <a:pPr>
              <a:defRPr/>
            </a:pPr>
            <a:fld id="{B6D7DF1F-D1E0-4F09-A324-D807870EC154}" type="datetimeFigureOut">
              <a:rPr lang="pl-PL">
                <a:latin typeface="Calibri" pitchFamily="34" charset="0"/>
              </a:rPr>
              <a:pPr>
                <a:defRPr/>
              </a:pPr>
              <a:t>2018-01-13</a:t>
            </a:fld>
            <a:endParaRPr lang="pl-PL">
              <a:latin typeface="Calibri" pitchFamily="34" charset="0"/>
            </a:endParaRPr>
          </a:p>
        </p:txBody>
      </p:sp>
      <p:sp>
        <p:nvSpPr>
          <p:cNvPr id="4" name="Footer Placeholder 3"/>
          <p:cNvSpPr>
            <a:spLocks noGrp="1"/>
          </p:cNvSpPr>
          <p:nvPr>
            <p:ph type="ftr" sz="quarter" idx="2"/>
          </p:nvPr>
        </p:nvSpPr>
        <p:spPr>
          <a:xfrm>
            <a:off x="6" y="9378465"/>
            <a:ext cx="2971727" cy="493482"/>
          </a:xfrm>
          <a:prstGeom prst="rect">
            <a:avLst/>
          </a:prstGeom>
        </p:spPr>
        <p:txBody>
          <a:bodyPr vert="horz" lIns="88641" tIns="44321" rIns="88641" bIns="44321" rtlCol="0" anchor="b"/>
          <a:lstStyle>
            <a:lvl1pPr algn="l">
              <a:defRPr sz="1200" smtClean="0"/>
            </a:lvl1pPr>
          </a:lstStyle>
          <a:p>
            <a:pPr>
              <a:defRPr/>
            </a:pPr>
            <a:endParaRPr lang="pl-PL">
              <a:latin typeface="Calibri" pitchFamily="34" charset="0"/>
            </a:endParaRPr>
          </a:p>
        </p:txBody>
      </p:sp>
      <p:sp>
        <p:nvSpPr>
          <p:cNvPr id="5" name="Slide Number Placeholder 4"/>
          <p:cNvSpPr>
            <a:spLocks noGrp="1"/>
          </p:cNvSpPr>
          <p:nvPr>
            <p:ph type="sldNum" sz="quarter" idx="3"/>
          </p:nvPr>
        </p:nvSpPr>
        <p:spPr>
          <a:xfrm>
            <a:off x="3884080" y="9378465"/>
            <a:ext cx="2972824" cy="493482"/>
          </a:xfrm>
          <a:prstGeom prst="rect">
            <a:avLst/>
          </a:prstGeom>
        </p:spPr>
        <p:txBody>
          <a:bodyPr vert="horz" lIns="88641" tIns="44321" rIns="88641" bIns="44321" rtlCol="0" anchor="b"/>
          <a:lstStyle>
            <a:lvl1pPr algn="r">
              <a:defRPr sz="1200" smtClean="0"/>
            </a:lvl1pPr>
          </a:lstStyle>
          <a:p>
            <a:pPr>
              <a:defRPr/>
            </a:pPr>
            <a:fld id="{7A9FFB77-3284-440E-B9C8-E3CC7F27ECD4}" type="slidenum">
              <a:rPr lang="pl-PL">
                <a:latin typeface="Calibri" pitchFamily="34" charset="0"/>
              </a:rPr>
              <a:pPr>
                <a:defRPr/>
              </a:pPr>
              <a:t>‹#›</a:t>
            </a:fld>
            <a:endParaRPr lang="pl-PL">
              <a:latin typeface="Calibri" pitchFamily="34" charset="0"/>
            </a:endParaRPr>
          </a:p>
        </p:txBody>
      </p:sp>
    </p:spTree>
    <p:extLst>
      <p:ext uri="{BB962C8B-B14F-4D97-AF65-F5344CB8AC3E}">
        <p14:creationId xmlns:p14="http://schemas.microsoft.com/office/powerpoint/2010/main" val="6913976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6" y="2"/>
            <a:ext cx="2971727" cy="493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17" tIns="48008" rIns="96017" bIns="48008" numCol="1" anchor="t" anchorCtr="0" compatLnSpc="1">
            <a:prstTxWarp prst="textNoShape">
              <a:avLst/>
            </a:prstTxWarp>
          </a:bodyPr>
          <a:lstStyle>
            <a:lvl1pPr defTabSz="960282">
              <a:defRPr sz="1200">
                <a:latin typeface="Arial Unicode MS" pitchFamily="34" charset="-128"/>
              </a:defRPr>
            </a:lvl1pPr>
          </a:lstStyle>
          <a:p>
            <a:pPr>
              <a:defRPr/>
            </a:pPr>
            <a:endParaRPr lang="en-US"/>
          </a:p>
        </p:txBody>
      </p:sp>
      <p:sp>
        <p:nvSpPr>
          <p:cNvPr id="35843" name="Rectangle 3"/>
          <p:cNvSpPr>
            <a:spLocks noGrp="1" noChangeArrowheads="1"/>
          </p:cNvSpPr>
          <p:nvPr>
            <p:ph type="dt" idx="1"/>
          </p:nvPr>
        </p:nvSpPr>
        <p:spPr bwMode="auto">
          <a:xfrm>
            <a:off x="3884080" y="2"/>
            <a:ext cx="2972824" cy="493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17" tIns="48008" rIns="96017" bIns="48008" numCol="1" anchor="t" anchorCtr="0" compatLnSpc="1">
            <a:prstTxWarp prst="textNoShape">
              <a:avLst/>
            </a:prstTxWarp>
          </a:bodyPr>
          <a:lstStyle>
            <a:lvl1pPr algn="r" defTabSz="960282">
              <a:defRPr sz="1200">
                <a:latin typeface="Arial Unicode MS" pitchFamily="34" charset="-128"/>
              </a:defRPr>
            </a:lvl1pPr>
          </a:lstStyle>
          <a:p>
            <a:pPr>
              <a:defRPr/>
            </a:pPr>
            <a:endParaRPr lang="en-US"/>
          </a:p>
        </p:txBody>
      </p:sp>
      <p:sp>
        <p:nvSpPr>
          <p:cNvPr id="43012" name="Rectangle 4"/>
          <p:cNvSpPr>
            <a:spLocks noGrp="1" noRot="1" noChangeAspect="1" noChangeArrowheads="1" noTextEdit="1"/>
          </p:cNvSpPr>
          <p:nvPr>
            <p:ph type="sldImg" idx="2"/>
          </p:nvPr>
        </p:nvSpPr>
        <p:spPr bwMode="auto">
          <a:xfrm>
            <a:off x="960438" y="741363"/>
            <a:ext cx="4937125" cy="37020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5845" name="Rectangle 5"/>
          <p:cNvSpPr>
            <a:spLocks noGrp="1" noChangeArrowheads="1"/>
          </p:cNvSpPr>
          <p:nvPr>
            <p:ph type="body" sz="quarter" idx="3"/>
          </p:nvPr>
        </p:nvSpPr>
        <p:spPr bwMode="auto">
          <a:xfrm>
            <a:off x="685362" y="4690387"/>
            <a:ext cx="5487278" cy="4443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17" tIns="48008" rIns="96017" bIns="48008"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35846" name="Rectangle 6"/>
          <p:cNvSpPr>
            <a:spLocks noGrp="1" noChangeArrowheads="1"/>
          </p:cNvSpPr>
          <p:nvPr>
            <p:ph type="ftr" sz="quarter" idx="4"/>
          </p:nvPr>
        </p:nvSpPr>
        <p:spPr bwMode="auto">
          <a:xfrm>
            <a:off x="6" y="9378465"/>
            <a:ext cx="2971727" cy="493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17" tIns="48008" rIns="96017" bIns="48008" numCol="1" anchor="b" anchorCtr="0" compatLnSpc="1">
            <a:prstTxWarp prst="textNoShape">
              <a:avLst/>
            </a:prstTxWarp>
          </a:bodyPr>
          <a:lstStyle>
            <a:lvl1pPr defTabSz="960282">
              <a:defRPr sz="1200">
                <a:latin typeface="Arial Unicode MS" pitchFamily="34" charset="-128"/>
              </a:defRPr>
            </a:lvl1pPr>
          </a:lstStyle>
          <a:p>
            <a:pPr>
              <a:defRPr/>
            </a:pPr>
            <a:endParaRPr lang="en-US"/>
          </a:p>
        </p:txBody>
      </p:sp>
      <p:sp>
        <p:nvSpPr>
          <p:cNvPr id="35847" name="Rectangle 7"/>
          <p:cNvSpPr>
            <a:spLocks noGrp="1" noChangeArrowheads="1"/>
          </p:cNvSpPr>
          <p:nvPr>
            <p:ph type="sldNum" sz="quarter" idx="5"/>
          </p:nvPr>
        </p:nvSpPr>
        <p:spPr bwMode="auto">
          <a:xfrm>
            <a:off x="3884080" y="9378465"/>
            <a:ext cx="2972824" cy="493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17" tIns="48008" rIns="96017" bIns="48008" numCol="1" anchor="b" anchorCtr="0" compatLnSpc="1">
            <a:prstTxWarp prst="textNoShape">
              <a:avLst/>
            </a:prstTxWarp>
          </a:bodyPr>
          <a:lstStyle>
            <a:lvl1pPr algn="r" defTabSz="960282">
              <a:defRPr sz="1200">
                <a:latin typeface="Arial Unicode MS" pitchFamily="34" charset="-128"/>
              </a:defRPr>
            </a:lvl1pPr>
          </a:lstStyle>
          <a:p>
            <a:pPr>
              <a:defRPr/>
            </a:pPr>
            <a:fld id="{4C2A55BB-6472-4187-AE7B-1FD18C82DDEA}" type="slidenum">
              <a:rPr lang="en-US"/>
              <a:pPr>
                <a:defRPr/>
              </a:pPr>
              <a:t>‹#›</a:t>
            </a:fld>
            <a:endParaRPr lang="en-US"/>
          </a:p>
        </p:txBody>
      </p:sp>
    </p:spTree>
    <p:extLst>
      <p:ext uri="{BB962C8B-B14F-4D97-AF65-F5344CB8AC3E}">
        <p14:creationId xmlns:p14="http://schemas.microsoft.com/office/powerpoint/2010/main" val="3806807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Unicode MS" pitchFamily="34" charset="-128"/>
        <a:ea typeface="+mn-ea"/>
        <a:cs typeface="+mn-cs"/>
      </a:defRPr>
    </a:lvl1pPr>
    <a:lvl2pPr marL="457200" algn="l" rtl="0" eaLnBrk="0" fontAlgn="base" hangingPunct="0">
      <a:spcBef>
        <a:spcPct val="30000"/>
      </a:spcBef>
      <a:spcAft>
        <a:spcPct val="0"/>
      </a:spcAft>
      <a:defRPr sz="1200" kern="1200">
        <a:solidFill>
          <a:schemeClr val="tx1"/>
        </a:solidFill>
        <a:latin typeface="Arial Unicode MS" pitchFamily="34" charset="-128"/>
        <a:ea typeface="+mn-ea"/>
        <a:cs typeface="+mn-cs"/>
      </a:defRPr>
    </a:lvl2pPr>
    <a:lvl3pPr marL="914400" algn="l" rtl="0" eaLnBrk="0" fontAlgn="base" hangingPunct="0">
      <a:spcBef>
        <a:spcPct val="30000"/>
      </a:spcBef>
      <a:spcAft>
        <a:spcPct val="0"/>
      </a:spcAft>
      <a:defRPr sz="1200" kern="1200">
        <a:solidFill>
          <a:schemeClr val="tx1"/>
        </a:solidFill>
        <a:latin typeface="Arial Unicode MS" pitchFamily="34" charset="-128"/>
        <a:ea typeface="+mn-ea"/>
        <a:cs typeface="+mn-cs"/>
      </a:defRPr>
    </a:lvl3pPr>
    <a:lvl4pPr marL="1371600" algn="l" rtl="0" eaLnBrk="0" fontAlgn="base" hangingPunct="0">
      <a:spcBef>
        <a:spcPct val="30000"/>
      </a:spcBef>
      <a:spcAft>
        <a:spcPct val="0"/>
      </a:spcAft>
      <a:defRPr sz="1200" kern="1200">
        <a:solidFill>
          <a:schemeClr val="tx1"/>
        </a:solidFill>
        <a:latin typeface="Arial Unicode MS" pitchFamily="34" charset="-128"/>
        <a:ea typeface="+mn-ea"/>
        <a:cs typeface="+mn-cs"/>
      </a:defRPr>
    </a:lvl4pPr>
    <a:lvl5pPr marL="1828800" algn="l" rtl="0" eaLnBrk="0" fontAlgn="base" hangingPunct="0">
      <a:spcBef>
        <a:spcPct val="30000"/>
      </a:spcBef>
      <a:spcAft>
        <a:spcPct val="0"/>
      </a:spcAft>
      <a:defRPr sz="1200" kern="1200">
        <a:solidFill>
          <a:schemeClr val="tx1"/>
        </a:solidFill>
        <a:latin typeface="Arial Unicode MS" pitchFamily="34" charset="-128"/>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741363"/>
            <a:ext cx="4937125" cy="37020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C2A55BB-6472-4187-AE7B-1FD18C82DDEA}" type="slidenum">
              <a:rPr lang="en-US" smtClean="0"/>
              <a:pPr>
                <a:defRPr/>
              </a:pPr>
              <a:t>2</a:t>
            </a:fld>
            <a:endParaRPr lang="en-US"/>
          </a:p>
        </p:txBody>
      </p:sp>
    </p:spTree>
    <p:extLst>
      <p:ext uri="{BB962C8B-B14F-4D97-AF65-F5344CB8AC3E}">
        <p14:creationId xmlns:p14="http://schemas.microsoft.com/office/powerpoint/2010/main" val="3797314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These </a:t>
            </a:r>
            <a:r>
              <a:rPr lang="pl-PL" dirty="0"/>
              <a:t>observation also results in </a:t>
            </a:r>
            <a:r>
              <a:rPr lang="pl-PL" dirty="0" smtClean="0"/>
              <a:t>visible</a:t>
            </a:r>
            <a:r>
              <a:rPr lang="pl-PL" baseline="0" dirty="0" smtClean="0"/>
              <a:t> </a:t>
            </a:r>
            <a:r>
              <a:rPr lang="pl-PL" dirty="0" smtClean="0"/>
              <a:t>discrepancy </a:t>
            </a:r>
            <a:r>
              <a:rPr lang="en-GB" dirty="0"/>
              <a:t>between the seismic moment predicted from injecting over 100l of water </a:t>
            </a:r>
            <a:r>
              <a:rPr lang="pl-PL" dirty="0"/>
              <a:t>following McGarr’s approach, which is -0.21 and </a:t>
            </a:r>
            <a:r>
              <a:rPr lang="en-GB" dirty="0"/>
              <a:t>the </a:t>
            </a:r>
            <a:r>
              <a:rPr lang="pl-PL" dirty="0"/>
              <a:t>maximum observed </a:t>
            </a:r>
            <a:r>
              <a:rPr lang="en-GB" dirty="0"/>
              <a:t>magnitude </a:t>
            </a:r>
            <a:r>
              <a:rPr lang="pl-PL" dirty="0"/>
              <a:t>equal to -3.2</a:t>
            </a:r>
            <a:r>
              <a:rPr lang="en-GB" dirty="0"/>
              <a:t>. This </a:t>
            </a:r>
            <a:r>
              <a:rPr lang="pl-PL" dirty="0"/>
              <a:t>again </a:t>
            </a:r>
            <a:r>
              <a:rPr lang="en-GB" dirty="0"/>
              <a:t>suggest that the </a:t>
            </a:r>
            <a:r>
              <a:rPr lang="pl-PL" dirty="0"/>
              <a:t>seismic </a:t>
            </a:r>
            <a:r>
              <a:rPr lang="en-GB" dirty="0"/>
              <a:t>processes we observe are </a:t>
            </a:r>
            <a:r>
              <a:rPr lang="pl-PL" dirty="0"/>
              <a:t>of </a:t>
            </a:r>
            <a:r>
              <a:rPr lang="en-GB" dirty="0"/>
              <a:t>low </a:t>
            </a:r>
            <a:r>
              <a:rPr lang="pl-PL" dirty="0"/>
              <a:t>seismic </a:t>
            </a:r>
            <a:r>
              <a:rPr lang="en-GB" dirty="0" err="1"/>
              <a:t>effi</a:t>
            </a:r>
            <a:r>
              <a:rPr lang="pl-PL" dirty="0"/>
              <a:t>ciency</a:t>
            </a:r>
            <a:r>
              <a:rPr lang="en-GB" dirty="0"/>
              <a:t>. </a:t>
            </a:r>
            <a:endParaRPr lang="pl-PL" dirty="0"/>
          </a:p>
          <a:p>
            <a:endParaRPr lang="pl-PL" dirty="0"/>
          </a:p>
          <a:p>
            <a:endParaRPr lang="pl-PL" dirty="0"/>
          </a:p>
        </p:txBody>
      </p:sp>
      <p:sp>
        <p:nvSpPr>
          <p:cNvPr id="4" name="Slide Number Placeholder 3"/>
          <p:cNvSpPr>
            <a:spLocks noGrp="1"/>
          </p:cNvSpPr>
          <p:nvPr>
            <p:ph type="sldNum" sz="quarter" idx="10"/>
          </p:nvPr>
        </p:nvSpPr>
        <p:spPr/>
        <p:txBody>
          <a:bodyPr/>
          <a:lstStyle/>
          <a:p>
            <a:pPr>
              <a:defRPr/>
            </a:pPr>
            <a:fld id="{4C2A55BB-6472-4187-AE7B-1FD18C82DDEA}" type="slidenum">
              <a:rPr lang="en-US" smtClean="0"/>
              <a:pPr>
                <a:defRPr/>
              </a:pPr>
              <a:t>12</a:t>
            </a:fld>
            <a:endParaRPr lang="en-US"/>
          </a:p>
        </p:txBody>
      </p:sp>
    </p:spTree>
    <p:extLst>
      <p:ext uri="{BB962C8B-B14F-4D97-AF65-F5344CB8AC3E}">
        <p14:creationId xmlns:p14="http://schemas.microsoft.com/office/powerpoint/2010/main" val="1286235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741363"/>
            <a:ext cx="4937125" cy="3702050"/>
          </a:xfrm>
        </p:spPr>
      </p:sp>
      <p:sp>
        <p:nvSpPr>
          <p:cNvPr id="3" name="Notes Placeholder 2"/>
          <p:cNvSpPr>
            <a:spLocks noGrp="1"/>
          </p:cNvSpPr>
          <p:nvPr>
            <p:ph type="body" idx="1"/>
          </p:nvPr>
        </p:nvSpPr>
        <p:spPr/>
        <p:txBody>
          <a:bodyPr/>
          <a:lstStyle/>
          <a:p>
            <a:pPr defTabSz="918698"/>
            <a:r>
              <a:rPr lang="pl-PL" dirty="0"/>
              <a:t>Regarding the spatiotemporal behavior, h</a:t>
            </a:r>
            <a:r>
              <a:rPr lang="en-GB" dirty="0"/>
              <a:t>ere I show an example from </a:t>
            </a:r>
            <a:r>
              <a:rPr lang="pl-PL" dirty="0"/>
              <a:t>stage 5 of </a:t>
            </a:r>
            <a:r>
              <a:rPr lang="en-GB" dirty="0"/>
              <a:t>fracture 2 which </a:t>
            </a:r>
            <a:r>
              <a:rPr lang="pl-PL" dirty="0"/>
              <a:t>consists of </a:t>
            </a:r>
            <a:r>
              <a:rPr lang="en-GB" dirty="0"/>
              <a:t>50 </a:t>
            </a:r>
            <a:r>
              <a:rPr lang="pl-PL" dirty="0"/>
              <a:t>AEs by </a:t>
            </a:r>
            <a:r>
              <a:rPr lang="en-GB" dirty="0"/>
              <a:t>plot</a:t>
            </a:r>
            <a:r>
              <a:rPr lang="pl-PL" dirty="0"/>
              <a:t>ing</a:t>
            </a:r>
            <a:r>
              <a:rPr lang="en-GB" dirty="0"/>
              <a:t> the dependence between the time and distance from injection point. </a:t>
            </a:r>
            <a:endParaRPr lang="pl-PL" dirty="0"/>
          </a:p>
          <a:p>
            <a:r>
              <a:rPr lang="pl-PL" b="1" dirty="0"/>
              <a:t>T</a:t>
            </a:r>
            <a:r>
              <a:rPr lang="en-GB" b="1" dirty="0"/>
              <a:t>he migration of seismic events upwards from the injection point </a:t>
            </a:r>
            <a:r>
              <a:rPr lang="pl-PL" b="1" dirty="0"/>
              <a:t>is observed </a:t>
            </a:r>
            <a:r>
              <a:rPr lang="en-GB" b="1" dirty="0"/>
              <a:t>during the stimulation</a:t>
            </a:r>
            <a:r>
              <a:rPr lang="pl-PL" b="1" dirty="0"/>
              <a:t>. The migrations </a:t>
            </a:r>
            <a:r>
              <a:rPr lang="en-GB" b="1" dirty="0"/>
              <a:t>stops after the </a:t>
            </a:r>
            <a:r>
              <a:rPr lang="pl-PL" b="1" dirty="0"/>
              <a:t>shut in of the well</a:t>
            </a:r>
            <a:r>
              <a:rPr lang="en-GB" dirty="0"/>
              <a:t>. </a:t>
            </a:r>
            <a:endParaRPr lang="pl-PL" dirty="0"/>
          </a:p>
          <a:p>
            <a:r>
              <a:rPr lang="en-GB" dirty="0"/>
              <a:t>We could also investigate the mechanism of AE events by means of so-called polarity coefficient</a:t>
            </a:r>
            <a:r>
              <a:rPr lang="pl-PL" dirty="0"/>
              <a:t>. </a:t>
            </a:r>
            <a:r>
              <a:rPr lang="en-GB" dirty="0"/>
              <a:t>This allowed us to split </a:t>
            </a:r>
            <a:r>
              <a:rPr lang="pl-PL" dirty="0"/>
              <a:t>earthquakes </a:t>
            </a:r>
            <a:r>
              <a:rPr lang="en-GB" dirty="0"/>
              <a:t>into three classes – </a:t>
            </a:r>
            <a:r>
              <a:rPr lang="pl-PL" dirty="0"/>
              <a:t>tensile, shear, and compaction events.</a:t>
            </a:r>
            <a:endParaRPr lang="en-GB" dirty="0"/>
          </a:p>
          <a:p>
            <a:r>
              <a:rPr lang="pl-PL" b="1" dirty="0"/>
              <a:t>W</a:t>
            </a:r>
            <a:r>
              <a:rPr lang="en-GB" b="1" dirty="0"/>
              <a:t>e found out that the injection stage is characterized by </a:t>
            </a:r>
            <a:r>
              <a:rPr lang="pl-PL" b="1" dirty="0"/>
              <a:t>whole</a:t>
            </a:r>
            <a:r>
              <a:rPr lang="en-GB" b="1" dirty="0"/>
              <a:t> variety of mechanism</a:t>
            </a:r>
            <a:r>
              <a:rPr lang="pl-PL" b="1" dirty="0"/>
              <a:t>s</a:t>
            </a:r>
            <a:r>
              <a:rPr lang="en-GB" b="1" dirty="0"/>
              <a:t> including fault compaction, shearing and</a:t>
            </a:r>
            <a:r>
              <a:rPr lang="pl-PL" b="1" dirty="0"/>
              <a:t>, what is important,</a:t>
            </a:r>
            <a:r>
              <a:rPr lang="en-GB" b="1" dirty="0"/>
              <a:t> tensile opening. However, the shut-in phase</a:t>
            </a:r>
            <a:r>
              <a:rPr lang="pl-PL" b="1" dirty="0"/>
              <a:t>s</a:t>
            </a:r>
            <a:r>
              <a:rPr lang="en-GB" b="1" dirty="0"/>
              <a:t> result in events displaying pore space closing mechanism.</a:t>
            </a:r>
          </a:p>
        </p:txBody>
      </p:sp>
      <p:sp>
        <p:nvSpPr>
          <p:cNvPr id="4" name="Slide Number Placeholder 3"/>
          <p:cNvSpPr>
            <a:spLocks noGrp="1"/>
          </p:cNvSpPr>
          <p:nvPr>
            <p:ph type="sldNum" sz="quarter" idx="10"/>
          </p:nvPr>
        </p:nvSpPr>
        <p:spPr/>
        <p:txBody>
          <a:bodyPr/>
          <a:lstStyle/>
          <a:p>
            <a:pPr>
              <a:defRPr/>
            </a:pPr>
            <a:fld id="{4C2A55BB-6472-4187-AE7B-1FD18C82DDEA}" type="slidenum">
              <a:rPr lang="en-US" smtClean="0"/>
              <a:pPr>
                <a:defRPr/>
              </a:pPr>
              <a:t>13</a:t>
            </a:fld>
            <a:endParaRPr lang="en-US"/>
          </a:p>
        </p:txBody>
      </p:sp>
    </p:spTree>
    <p:extLst>
      <p:ext uri="{BB962C8B-B14F-4D97-AF65-F5344CB8AC3E}">
        <p14:creationId xmlns:p14="http://schemas.microsoft.com/office/powerpoint/2010/main" val="1565872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741363"/>
            <a:ext cx="4937125" cy="3702050"/>
          </a:xfrm>
        </p:spPr>
      </p:sp>
      <p:sp>
        <p:nvSpPr>
          <p:cNvPr id="3" name="Notes Placeholder 2"/>
          <p:cNvSpPr>
            <a:spLocks noGrp="1"/>
          </p:cNvSpPr>
          <p:nvPr>
            <p:ph type="body" idx="1"/>
          </p:nvPr>
        </p:nvSpPr>
        <p:spPr/>
        <p:txBody>
          <a:bodyPr/>
          <a:lstStyle/>
          <a:p>
            <a:pPr defTabSz="918698"/>
            <a:r>
              <a:rPr lang="pl-PL" dirty="0"/>
              <a:t>Regarding the spatiotemporal behavior, h</a:t>
            </a:r>
            <a:r>
              <a:rPr lang="en-GB" dirty="0"/>
              <a:t>ere I show an example from </a:t>
            </a:r>
            <a:r>
              <a:rPr lang="pl-PL" dirty="0"/>
              <a:t>stage 5 of </a:t>
            </a:r>
            <a:r>
              <a:rPr lang="en-GB" dirty="0"/>
              <a:t>fracture 2 which </a:t>
            </a:r>
            <a:r>
              <a:rPr lang="pl-PL" dirty="0"/>
              <a:t>consists of </a:t>
            </a:r>
            <a:r>
              <a:rPr lang="en-GB" dirty="0"/>
              <a:t>50 </a:t>
            </a:r>
            <a:r>
              <a:rPr lang="pl-PL" dirty="0"/>
              <a:t>AEs by </a:t>
            </a:r>
            <a:r>
              <a:rPr lang="en-GB" dirty="0"/>
              <a:t>plot</a:t>
            </a:r>
            <a:r>
              <a:rPr lang="pl-PL" dirty="0"/>
              <a:t>ing</a:t>
            </a:r>
            <a:r>
              <a:rPr lang="en-GB" dirty="0"/>
              <a:t> the dependence between the time and distance from injection point. </a:t>
            </a:r>
            <a:endParaRPr lang="pl-PL" dirty="0"/>
          </a:p>
          <a:p>
            <a:r>
              <a:rPr lang="pl-PL" b="1" dirty="0"/>
              <a:t>T</a:t>
            </a:r>
            <a:r>
              <a:rPr lang="en-GB" b="1" dirty="0"/>
              <a:t>he migration of seismic events upwards from the injection point </a:t>
            </a:r>
            <a:r>
              <a:rPr lang="pl-PL" b="1" dirty="0"/>
              <a:t>is observed </a:t>
            </a:r>
            <a:r>
              <a:rPr lang="en-GB" b="1" dirty="0"/>
              <a:t>during the stimulation</a:t>
            </a:r>
            <a:r>
              <a:rPr lang="pl-PL" b="1" dirty="0"/>
              <a:t>. The migrations </a:t>
            </a:r>
            <a:r>
              <a:rPr lang="en-GB" b="1" dirty="0"/>
              <a:t>stops after the </a:t>
            </a:r>
            <a:r>
              <a:rPr lang="pl-PL" b="1" dirty="0"/>
              <a:t>shut in of the well</a:t>
            </a:r>
            <a:r>
              <a:rPr lang="en-GB" dirty="0"/>
              <a:t>. </a:t>
            </a:r>
            <a:endParaRPr lang="pl-PL" dirty="0"/>
          </a:p>
          <a:p>
            <a:r>
              <a:rPr lang="en-GB" dirty="0"/>
              <a:t>We could also investigate the mechanism of AE events by means of so-called polarity coefficient</a:t>
            </a:r>
            <a:r>
              <a:rPr lang="pl-PL" dirty="0"/>
              <a:t>. </a:t>
            </a:r>
            <a:r>
              <a:rPr lang="en-GB" dirty="0"/>
              <a:t>This allowed us to split </a:t>
            </a:r>
            <a:r>
              <a:rPr lang="pl-PL" dirty="0"/>
              <a:t>earthquakes </a:t>
            </a:r>
            <a:r>
              <a:rPr lang="en-GB" dirty="0"/>
              <a:t>into three classes – </a:t>
            </a:r>
            <a:r>
              <a:rPr lang="pl-PL" dirty="0"/>
              <a:t>tensile, shear, and compaction events.</a:t>
            </a:r>
            <a:endParaRPr lang="en-GB" dirty="0"/>
          </a:p>
          <a:p>
            <a:r>
              <a:rPr lang="pl-PL" b="1" dirty="0"/>
              <a:t>W</a:t>
            </a:r>
            <a:r>
              <a:rPr lang="en-GB" b="1" dirty="0"/>
              <a:t>e found out that the injection stage is characterized by </a:t>
            </a:r>
            <a:r>
              <a:rPr lang="pl-PL" b="1" dirty="0"/>
              <a:t>whole</a:t>
            </a:r>
            <a:r>
              <a:rPr lang="en-GB" b="1" dirty="0"/>
              <a:t> variety of mechanism</a:t>
            </a:r>
            <a:r>
              <a:rPr lang="pl-PL" b="1" dirty="0"/>
              <a:t>s</a:t>
            </a:r>
            <a:r>
              <a:rPr lang="en-GB" b="1" dirty="0"/>
              <a:t> including fault compaction, shearing and</a:t>
            </a:r>
            <a:r>
              <a:rPr lang="pl-PL" b="1" dirty="0"/>
              <a:t>, what is important,</a:t>
            </a:r>
            <a:r>
              <a:rPr lang="en-GB" b="1" dirty="0"/>
              <a:t> tensile opening. However, the shut-in phase</a:t>
            </a:r>
            <a:r>
              <a:rPr lang="pl-PL" b="1" dirty="0"/>
              <a:t>s</a:t>
            </a:r>
            <a:r>
              <a:rPr lang="en-GB" b="1" dirty="0"/>
              <a:t> result in events displaying pore space closing mechanism.</a:t>
            </a:r>
          </a:p>
        </p:txBody>
      </p:sp>
      <p:sp>
        <p:nvSpPr>
          <p:cNvPr id="4" name="Slide Number Placeholder 3"/>
          <p:cNvSpPr>
            <a:spLocks noGrp="1"/>
          </p:cNvSpPr>
          <p:nvPr>
            <p:ph type="sldNum" sz="quarter" idx="10"/>
          </p:nvPr>
        </p:nvSpPr>
        <p:spPr/>
        <p:txBody>
          <a:bodyPr/>
          <a:lstStyle/>
          <a:p>
            <a:pPr>
              <a:defRPr/>
            </a:pPr>
            <a:fld id="{4C2A55BB-6472-4187-AE7B-1FD18C82DDEA}" type="slidenum">
              <a:rPr lang="en-US" smtClean="0"/>
              <a:pPr>
                <a:defRPr/>
              </a:pPr>
              <a:t>14</a:t>
            </a:fld>
            <a:endParaRPr lang="en-US"/>
          </a:p>
        </p:txBody>
      </p:sp>
    </p:spTree>
    <p:extLst>
      <p:ext uri="{BB962C8B-B14F-4D97-AF65-F5344CB8AC3E}">
        <p14:creationId xmlns:p14="http://schemas.microsoft.com/office/powerpoint/2010/main" val="3465411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Althoug</a:t>
            </a:r>
            <a:r>
              <a:rPr lang="pl-PL" baseline="0" dirty="0" smtClean="0"/>
              <a:t>h the seismic data is quite limited, for the second continuous stimulation we observe that for each subsequent stimulation the AE activity propagates faster away from injection point and reaches larger distances. This would suggested the increase of damage and permeability of the fracture network.</a:t>
            </a:r>
          </a:p>
          <a:p>
            <a:endParaRPr lang="pl-PL" dirty="0"/>
          </a:p>
        </p:txBody>
      </p:sp>
      <p:sp>
        <p:nvSpPr>
          <p:cNvPr id="4" name="Slide Number Placeholder 3"/>
          <p:cNvSpPr>
            <a:spLocks noGrp="1"/>
          </p:cNvSpPr>
          <p:nvPr>
            <p:ph type="sldNum" sz="quarter" idx="10"/>
          </p:nvPr>
        </p:nvSpPr>
        <p:spPr/>
        <p:txBody>
          <a:bodyPr/>
          <a:lstStyle/>
          <a:p>
            <a:pPr>
              <a:defRPr/>
            </a:pPr>
            <a:fld id="{4C2A55BB-6472-4187-AE7B-1FD18C82DDEA}" type="slidenum">
              <a:rPr lang="en-US" smtClean="0"/>
              <a:pPr>
                <a:defRPr/>
              </a:pPr>
              <a:t>15</a:t>
            </a:fld>
            <a:endParaRPr lang="en-US"/>
          </a:p>
        </p:txBody>
      </p:sp>
    </p:spTree>
    <p:extLst>
      <p:ext uri="{BB962C8B-B14F-4D97-AF65-F5344CB8AC3E}">
        <p14:creationId xmlns:p14="http://schemas.microsoft.com/office/powerpoint/2010/main" val="1878373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698"/>
            <a:r>
              <a:rPr lang="pl-PL" b="1" baseline="0" dirty="0" smtClean="0"/>
              <a:t>We used hybridMT algorithm to calculate and then optimize seismic moment tensors. </a:t>
            </a:r>
            <a:r>
              <a:rPr lang="pl-PL" b="1" dirty="0" smtClean="0"/>
              <a:t>The focal</a:t>
            </a:r>
            <a:r>
              <a:rPr lang="pl-PL" b="1" baseline="0" dirty="0" smtClean="0"/>
              <a:t> mechanism data is limited due to the low signal to noise ratio. </a:t>
            </a:r>
            <a:r>
              <a:rPr lang="pl-PL" baseline="0" dirty="0" smtClean="0"/>
              <a:t>The results indicate at first glimpse an apparent visual fault plane heterogeneity. Nevertheless, if we project the fault planes on the mohr circle, we find out that the resolved fault planes tend to accumulate on the left side of the Mohr circle, close to the failure envelope, suggesting the faults are mostly critically stressed. </a:t>
            </a:r>
          </a:p>
          <a:p>
            <a:r>
              <a:rPr lang="pl-PL" b="1" baseline="0" dirty="0" smtClean="0"/>
              <a:t>Interestingly, the earthquakes with less optimally oriented fault planes occurred at high injection pressures suggesting the influence of pore fluid pressure on orientations of activated fractures.</a:t>
            </a:r>
          </a:p>
        </p:txBody>
      </p:sp>
      <p:sp>
        <p:nvSpPr>
          <p:cNvPr id="4" name="Slide Number Placeholder 3"/>
          <p:cNvSpPr>
            <a:spLocks noGrp="1"/>
          </p:cNvSpPr>
          <p:nvPr>
            <p:ph type="sldNum" sz="quarter" idx="10"/>
          </p:nvPr>
        </p:nvSpPr>
        <p:spPr/>
        <p:txBody>
          <a:bodyPr/>
          <a:lstStyle/>
          <a:p>
            <a:pPr>
              <a:defRPr/>
            </a:pPr>
            <a:fld id="{4C2A55BB-6472-4187-AE7B-1FD18C82DDEA}" type="slidenum">
              <a:rPr lang="en-US" smtClean="0"/>
              <a:pPr>
                <a:defRPr/>
              </a:pPr>
              <a:t>16</a:t>
            </a:fld>
            <a:endParaRPr lang="en-US"/>
          </a:p>
        </p:txBody>
      </p:sp>
    </p:spTree>
    <p:extLst>
      <p:ext uri="{BB962C8B-B14F-4D97-AF65-F5344CB8AC3E}">
        <p14:creationId xmlns:p14="http://schemas.microsoft.com/office/powerpoint/2010/main" val="4037096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A logical consequence</a:t>
            </a:r>
            <a:r>
              <a:rPr lang="pl-PL" baseline="0" dirty="0" smtClean="0"/>
              <a:t> of previous observations was to to test whether the injection influences also the stress field orientation. </a:t>
            </a:r>
          </a:p>
          <a:p>
            <a:r>
              <a:rPr lang="pl-PL" b="1" baseline="0" dirty="0" smtClean="0"/>
              <a:t>Due to the data scarcity we aggregate first P-wave polarity data from similar stimulations and performed the nonlinear stress tensor inversion using MOTSI software, separately for AE data from injection periods and AEs occurring after the shut ins.</a:t>
            </a:r>
          </a:p>
          <a:p>
            <a:r>
              <a:rPr lang="pl-PL" baseline="0" dirty="0" smtClean="0"/>
              <a:t>The inverted data from post-injection phases , despite of expected uncertainties, reproduce quite well the stress field derived from overcoring measurements. </a:t>
            </a:r>
          </a:p>
          <a:p>
            <a:r>
              <a:rPr lang="pl-PL" b="1" baseline="0" dirty="0" smtClean="0"/>
              <a:t>The injection phases lead to stress field that is being rotated with respect to the ambient conditions. The principa stress axis remains same, but the two remaining axes switched orientations, which reflects the uncertainies in resolving stress in conditions where S2 and S3 have similar magnitudes.</a:t>
            </a:r>
          </a:p>
          <a:p>
            <a:endParaRPr lang="pl-PL" dirty="0" smtClean="0"/>
          </a:p>
        </p:txBody>
      </p:sp>
      <p:sp>
        <p:nvSpPr>
          <p:cNvPr id="4" name="Slide Number Placeholder 3"/>
          <p:cNvSpPr>
            <a:spLocks noGrp="1"/>
          </p:cNvSpPr>
          <p:nvPr>
            <p:ph type="sldNum" sz="quarter" idx="10"/>
          </p:nvPr>
        </p:nvSpPr>
        <p:spPr/>
        <p:txBody>
          <a:bodyPr/>
          <a:lstStyle/>
          <a:p>
            <a:pPr>
              <a:defRPr/>
            </a:pPr>
            <a:fld id="{4C2A55BB-6472-4187-AE7B-1FD18C82DDEA}" type="slidenum">
              <a:rPr lang="en-US" smtClean="0"/>
              <a:pPr>
                <a:defRPr/>
              </a:pPr>
              <a:t>17</a:t>
            </a:fld>
            <a:endParaRPr lang="en-US"/>
          </a:p>
        </p:txBody>
      </p:sp>
    </p:spTree>
    <p:extLst>
      <p:ext uri="{BB962C8B-B14F-4D97-AF65-F5344CB8AC3E}">
        <p14:creationId xmlns:p14="http://schemas.microsoft.com/office/powerpoint/2010/main" val="3017102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To summarize,</a:t>
            </a:r>
            <a:r>
              <a:rPr lang="pl-PL" baseline="0" dirty="0" smtClean="0"/>
              <a:t> </a:t>
            </a:r>
          </a:p>
        </p:txBody>
      </p:sp>
      <p:sp>
        <p:nvSpPr>
          <p:cNvPr id="4" name="Slide Number Placeholder 3"/>
          <p:cNvSpPr>
            <a:spLocks noGrp="1"/>
          </p:cNvSpPr>
          <p:nvPr>
            <p:ph type="sldNum" sz="quarter" idx="10"/>
          </p:nvPr>
        </p:nvSpPr>
        <p:spPr/>
        <p:txBody>
          <a:bodyPr/>
          <a:lstStyle/>
          <a:p>
            <a:pPr>
              <a:defRPr/>
            </a:pPr>
            <a:fld id="{4C2A55BB-6472-4187-AE7B-1FD18C82DDEA}" type="slidenum">
              <a:rPr lang="en-US" smtClean="0"/>
              <a:pPr>
                <a:defRPr/>
              </a:pPr>
              <a:t>18</a:t>
            </a:fld>
            <a:endParaRPr lang="en-US"/>
          </a:p>
        </p:txBody>
      </p:sp>
    </p:spTree>
    <p:extLst>
      <p:ext uri="{BB962C8B-B14F-4D97-AF65-F5344CB8AC3E}">
        <p14:creationId xmlns:p14="http://schemas.microsoft.com/office/powerpoint/2010/main" val="208411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To summarize,</a:t>
            </a:r>
            <a:r>
              <a:rPr lang="pl-PL" baseline="0" dirty="0" smtClean="0"/>
              <a:t> </a:t>
            </a:r>
          </a:p>
        </p:txBody>
      </p:sp>
      <p:sp>
        <p:nvSpPr>
          <p:cNvPr id="4" name="Slide Number Placeholder 3"/>
          <p:cNvSpPr>
            <a:spLocks noGrp="1"/>
          </p:cNvSpPr>
          <p:nvPr>
            <p:ph type="sldNum" sz="quarter" idx="10"/>
          </p:nvPr>
        </p:nvSpPr>
        <p:spPr/>
        <p:txBody>
          <a:bodyPr/>
          <a:lstStyle/>
          <a:p>
            <a:pPr>
              <a:defRPr/>
            </a:pPr>
            <a:fld id="{4C2A55BB-6472-4187-AE7B-1FD18C82DDEA}" type="slidenum">
              <a:rPr lang="en-US" smtClean="0"/>
              <a:pPr>
                <a:defRPr/>
              </a:pPr>
              <a:t>19</a:t>
            </a:fld>
            <a:endParaRPr lang="en-US"/>
          </a:p>
        </p:txBody>
      </p:sp>
    </p:spTree>
    <p:extLst>
      <p:ext uri="{BB962C8B-B14F-4D97-AF65-F5344CB8AC3E}">
        <p14:creationId xmlns:p14="http://schemas.microsoft.com/office/powerpoint/2010/main" val="2643624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741363"/>
            <a:ext cx="4937125" cy="3702050"/>
          </a:xfrm>
        </p:spPr>
      </p:sp>
      <p:sp>
        <p:nvSpPr>
          <p:cNvPr id="3" name="Notes Placeholder 2"/>
          <p:cNvSpPr>
            <a:spLocks noGrp="1"/>
          </p:cNvSpPr>
          <p:nvPr>
            <p:ph type="body" idx="1"/>
          </p:nvPr>
        </p:nvSpPr>
        <p:spPr/>
        <p:txBody>
          <a:bodyPr/>
          <a:lstStyle/>
          <a:p>
            <a:r>
              <a:rPr lang="pl-PL" b="1" dirty="0" smtClean="0"/>
              <a:t>The purpose of the</a:t>
            </a:r>
            <a:r>
              <a:rPr lang="pl-PL" b="1" baseline="0" dirty="0" smtClean="0"/>
              <a:t> hydraulic fracture experiment at Aspo Hard rock laboratory was to optimize the geothermal heat exchange in crystalline rocks by multi-stage hydraulic and minimize at the same time occurrence of induced seismicity.</a:t>
            </a:r>
          </a:p>
          <a:p>
            <a:r>
              <a:rPr lang="pl-PL" baseline="0" dirty="0" smtClean="0"/>
              <a:t>This particular study will focus on getting insight into the physical microfracturing processes through the analysis of extremely small seismic events that occurred during the stimulation jobs.</a:t>
            </a:r>
            <a:endParaRPr lang="en-US" dirty="0"/>
          </a:p>
        </p:txBody>
      </p:sp>
      <p:sp>
        <p:nvSpPr>
          <p:cNvPr id="4" name="Slide Number Placeholder 3"/>
          <p:cNvSpPr>
            <a:spLocks noGrp="1"/>
          </p:cNvSpPr>
          <p:nvPr>
            <p:ph type="sldNum" sz="quarter" idx="10"/>
          </p:nvPr>
        </p:nvSpPr>
        <p:spPr/>
        <p:txBody>
          <a:bodyPr/>
          <a:lstStyle/>
          <a:p>
            <a:pPr>
              <a:defRPr/>
            </a:pPr>
            <a:fld id="{4C2A55BB-6472-4187-AE7B-1FD18C82DDEA}" type="slidenum">
              <a:rPr lang="en-US" smtClean="0"/>
              <a:pPr>
                <a:defRPr/>
              </a:pPr>
              <a:t>3</a:t>
            </a:fld>
            <a:endParaRPr lang="en-US"/>
          </a:p>
        </p:txBody>
      </p:sp>
    </p:spTree>
    <p:extLst>
      <p:ext uri="{BB962C8B-B14F-4D97-AF65-F5344CB8AC3E}">
        <p14:creationId xmlns:p14="http://schemas.microsoft.com/office/powerpoint/2010/main" val="3058823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741363"/>
            <a:ext cx="4937125" cy="3702050"/>
          </a:xfrm>
        </p:spPr>
      </p:sp>
      <p:sp>
        <p:nvSpPr>
          <p:cNvPr id="3" name="Notes Placeholder 2"/>
          <p:cNvSpPr>
            <a:spLocks noGrp="1"/>
          </p:cNvSpPr>
          <p:nvPr>
            <p:ph type="body" idx="1"/>
          </p:nvPr>
        </p:nvSpPr>
        <p:spPr/>
        <p:txBody>
          <a:bodyPr/>
          <a:lstStyle/>
          <a:p>
            <a:r>
              <a:rPr lang="pl-PL" b="1" dirty="0" smtClean="0"/>
              <a:t>The e</a:t>
            </a:r>
            <a:r>
              <a:rPr lang="pl-PL" b="1" baseline="0" dirty="0" smtClean="0"/>
              <a:t>xperiment was performed in an underground research laboratory located in ASPO in Sweden. </a:t>
            </a:r>
          </a:p>
          <a:p>
            <a:r>
              <a:rPr lang="pl-PL" baseline="0" dirty="0" smtClean="0"/>
              <a:t>The project site was located at depth of approximately 400m located in Diorites, Diorite-Gabbro, and Granite and the </a:t>
            </a:r>
            <a:r>
              <a:rPr lang="pl-PL" b="1" baseline="0" dirty="0" smtClean="0"/>
              <a:t>total size of project area was not larger than a cube of 100m length</a:t>
            </a:r>
            <a:endParaRPr lang="en-US" b="1" dirty="0"/>
          </a:p>
        </p:txBody>
      </p:sp>
      <p:sp>
        <p:nvSpPr>
          <p:cNvPr id="4" name="Slide Number Placeholder 3"/>
          <p:cNvSpPr>
            <a:spLocks noGrp="1"/>
          </p:cNvSpPr>
          <p:nvPr>
            <p:ph type="sldNum" sz="quarter" idx="10"/>
          </p:nvPr>
        </p:nvSpPr>
        <p:spPr/>
        <p:txBody>
          <a:bodyPr/>
          <a:lstStyle/>
          <a:p>
            <a:pPr>
              <a:defRPr/>
            </a:pPr>
            <a:fld id="{4C2A55BB-6472-4187-AE7B-1FD18C82DDEA}" type="slidenum">
              <a:rPr lang="en-US" smtClean="0"/>
              <a:pPr>
                <a:defRPr/>
              </a:pPr>
              <a:t>4</a:t>
            </a:fld>
            <a:endParaRPr lang="en-US"/>
          </a:p>
        </p:txBody>
      </p:sp>
    </p:spTree>
    <p:extLst>
      <p:ext uri="{BB962C8B-B14F-4D97-AF65-F5344CB8AC3E}">
        <p14:creationId xmlns:p14="http://schemas.microsoft.com/office/powerpoint/2010/main" val="1730209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741363"/>
            <a:ext cx="4937125" cy="3702050"/>
          </a:xfrm>
        </p:spPr>
      </p:sp>
      <p:sp>
        <p:nvSpPr>
          <p:cNvPr id="3" name="Notes Placeholder 2"/>
          <p:cNvSpPr>
            <a:spLocks noGrp="1"/>
          </p:cNvSpPr>
          <p:nvPr>
            <p:ph type="body" idx="1"/>
          </p:nvPr>
        </p:nvSpPr>
        <p:spPr/>
        <p:txBody>
          <a:bodyPr/>
          <a:lstStyle/>
          <a:p>
            <a:r>
              <a:rPr lang="pl-PL" b="1" baseline="0" dirty="0" smtClean="0"/>
              <a:t>The injection well was surrounded with different seismic networks that altogether were capable to track seismic processes down to fractures of cm length. </a:t>
            </a:r>
          </a:p>
          <a:p>
            <a:r>
              <a:rPr lang="pl-PL" baseline="0" dirty="0" smtClean="0"/>
              <a:t>The microseismic networks composed of broadband seismometers and geophones were installed in tunnels surrounding the stimulation site covering the low frequency band. </a:t>
            </a:r>
          </a:p>
          <a:p>
            <a:r>
              <a:rPr lang="pl-PL" b="1" baseline="0" dirty="0" smtClean="0"/>
              <a:t>For monitoring fracture development, the high frequency network was installed in boreholes and tunnels surrounding future stimulation area. </a:t>
            </a:r>
            <a:endParaRPr lang="en-US" b="1" dirty="0"/>
          </a:p>
        </p:txBody>
      </p:sp>
      <p:sp>
        <p:nvSpPr>
          <p:cNvPr id="4" name="Slide Number Placeholder 3"/>
          <p:cNvSpPr>
            <a:spLocks noGrp="1"/>
          </p:cNvSpPr>
          <p:nvPr>
            <p:ph type="sldNum" sz="quarter" idx="10"/>
          </p:nvPr>
        </p:nvSpPr>
        <p:spPr/>
        <p:txBody>
          <a:bodyPr/>
          <a:lstStyle/>
          <a:p>
            <a:pPr>
              <a:defRPr/>
            </a:pPr>
            <a:fld id="{4C2A55BB-6472-4187-AE7B-1FD18C82DDEA}" type="slidenum">
              <a:rPr lang="en-US" smtClean="0"/>
              <a:pPr>
                <a:defRPr/>
              </a:pPr>
              <a:t>6</a:t>
            </a:fld>
            <a:endParaRPr lang="en-US"/>
          </a:p>
        </p:txBody>
      </p:sp>
    </p:spTree>
    <p:extLst>
      <p:ext uri="{BB962C8B-B14F-4D97-AF65-F5344CB8AC3E}">
        <p14:creationId xmlns:p14="http://schemas.microsoft.com/office/powerpoint/2010/main" val="944451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741363"/>
            <a:ext cx="4937125" cy="3702050"/>
          </a:xfrm>
        </p:spPr>
      </p:sp>
      <p:sp>
        <p:nvSpPr>
          <p:cNvPr id="3" name="Notes Placeholder 2"/>
          <p:cNvSpPr>
            <a:spLocks noGrp="1"/>
          </p:cNvSpPr>
          <p:nvPr>
            <p:ph type="body" idx="1"/>
          </p:nvPr>
        </p:nvSpPr>
        <p:spPr/>
        <p:txBody>
          <a:bodyPr/>
          <a:lstStyle/>
          <a:p>
            <a:r>
              <a:rPr lang="pl-PL" b="1" baseline="0" dirty="0" smtClean="0"/>
              <a:t>These high frequency network was composed of 11 AE sensors and 4 HF accelerometers.</a:t>
            </a:r>
          </a:p>
          <a:p>
            <a:r>
              <a:rPr lang="pl-PL" baseline="0" dirty="0" smtClean="0"/>
              <a:t>The sensitivity of AE sensor was reaching 100kHz, which allows to record waveforms of seismic events of cm size. </a:t>
            </a:r>
          </a:p>
          <a:p>
            <a:r>
              <a:rPr lang="pl-PL" b="1" baseline="0" dirty="0" smtClean="0"/>
              <a:t>The AE acquisition systems worked in countinuous and triggered modes at 1MHz sampling rate, allowing for tracking the fracture propagation in the near real-time and obtain full waveform recordings.</a:t>
            </a:r>
          </a:p>
        </p:txBody>
      </p:sp>
      <p:sp>
        <p:nvSpPr>
          <p:cNvPr id="4" name="Slide Number Placeholder 3"/>
          <p:cNvSpPr>
            <a:spLocks noGrp="1"/>
          </p:cNvSpPr>
          <p:nvPr>
            <p:ph type="sldNum" sz="quarter" idx="10"/>
          </p:nvPr>
        </p:nvSpPr>
        <p:spPr/>
        <p:txBody>
          <a:bodyPr/>
          <a:lstStyle/>
          <a:p>
            <a:pPr>
              <a:defRPr/>
            </a:pPr>
            <a:fld id="{4C2A55BB-6472-4187-AE7B-1FD18C82DDEA}" type="slidenum">
              <a:rPr lang="en-US" smtClean="0"/>
              <a:pPr>
                <a:defRPr/>
              </a:pPr>
              <a:t>7</a:t>
            </a:fld>
            <a:endParaRPr lang="en-US"/>
          </a:p>
        </p:txBody>
      </p:sp>
    </p:spTree>
    <p:extLst>
      <p:ext uri="{BB962C8B-B14F-4D97-AF65-F5344CB8AC3E}">
        <p14:creationId xmlns:p14="http://schemas.microsoft.com/office/powerpoint/2010/main" val="820106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741363"/>
            <a:ext cx="4937125" cy="3702050"/>
          </a:xfrm>
        </p:spPr>
      </p:sp>
      <p:sp>
        <p:nvSpPr>
          <p:cNvPr id="3" name="Notes Placeholder 2"/>
          <p:cNvSpPr>
            <a:spLocks noGrp="1"/>
          </p:cNvSpPr>
          <p:nvPr>
            <p:ph type="body" idx="1"/>
          </p:nvPr>
        </p:nvSpPr>
        <p:spPr/>
        <p:txBody>
          <a:bodyPr/>
          <a:lstStyle/>
          <a:p>
            <a:r>
              <a:rPr lang="pl-PL" baseline="0" dirty="0" smtClean="0"/>
              <a:t>The injection borehole of 28m was drilled subparallel to the minimum horizontal stress. It hosted 6 hydraulic stimulations in three different rock formations.</a:t>
            </a:r>
          </a:p>
          <a:p>
            <a:r>
              <a:rPr lang="pl-PL" b="1" baseline="0" dirty="0" smtClean="0"/>
              <a:t>Each stimulation was composed of a fracturing stage, and up to 5 refracs.</a:t>
            </a:r>
          </a:p>
          <a:p>
            <a:pPr defTabSz="918698">
              <a:defRPr/>
            </a:pPr>
            <a:r>
              <a:rPr lang="pl-PL" b="0" baseline="0" dirty="0" smtClean="0"/>
              <a:t>Four stimulations were made using conventional, continuous injection at constant injection pressure, one using progressive, and one using pulse pressurization schemes. </a:t>
            </a:r>
          </a:p>
          <a:p>
            <a:r>
              <a:rPr lang="pl-PL" b="1" baseline="0" dirty="0" smtClean="0"/>
              <a:t>Up to 30 liters of water have been injected in each stimulation, at a maximum injection pressure of 13MPa</a:t>
            </a:r>
          </a:p>
          <a:p>
            <a:endParaRPr lang="en-US" dirty="0"/>
          </a:p>
        </p:txBody>
      </p:sp>
      <p:sp>
        <p:nvSpPr>
          <p:cNvPr id="4" name="Slide Number Placeholder 3"/>
          <p:cNvSpPr>
            <a:spLocks noGrp="1"/>
          </p:cNvSpPr>
          <p:nvPr>
            <p:ph type="sldNum" sz="quarter" idx="10"/>
          </p:nvPr>
        </p:nvSpPr>
        <p:spPr/>
        <p:txBody>
          <a:bodyPr/>
          <a:lstStyle/>
          <a:p>
            <a:pPr>
              <a:defRPr/>
            </a:pPr>
            <a:fld id="{4C2A55BB-6472-4187-AE7B-1FD18C82DDEA}" type="slidenum">
              <a:rPr lang="en-US" smtClean="0"/>
              <a:pPr>
                <a:defRPr/>
              </a:pPr>
              <a:t>8</a:t>
            </a:fld>
            <a:endParaRPr lang="en-US"/>
          </a:p>
        </p:txBody>
      </p:sp>
    </p:spTree>
    <p:extLst>
      <p:ext uri="{BB962C8B-B14F-4D97-AF65-F5344CB8AC3E}">
        <p14:creationId xmlns:p14="http://schemas.microsoft.com/office/powerpoint/2010/main" val="2290560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741363"/>
            <a:ext cx="4937125" cy="3702050"/>
          </a:xfrm>
        </p:spPr>
      </p:sp>
      <p:sp>
        <p:nvSpPr>
          <p:cNvPr id="3" name="Notes Placeholder 2"/>
          <p:cNvSpPr>
            <a:spLocks noGrp="1"/>
          </p:cNvSpPr>
          <p:nvPr>
            <p:ph type="body" idx="1"/>
          </p:nvPr>
        </p:nvSpPr>
        <p:spPr/>
        <p:txBody>
          <a:bodyPr/>
          <a:lstStyle/>
          <a:p>
            <a:pPr defTabSz="918698">
              <a:defRPr/>
            </a:pPr>
            <a:r>
              <a:rPr lang="pl-PL" baseline="0" dirty="0" smtClean="0"/>
              <a:t>The stimulation resulted in in a total number of 200 earthquakes with magnitudes </a:t>
            </a:r>
            <a:r>
              <a:rPr lang="pl-PL" i="1" dirty="0" smtClean="0"/>
              <a:t>M</a:t>
            </a:r>
            <a:r>
              <a:rPr lang="pl-PL" baseline="-25000" dirty="0" smtClean="0"/>
              <a:t>W</a:t>
            </a:r>
            <a:r>
              <a:rPr lang="pl-PL" dirty="0" smtClean="0"/>
              <a:t> -4.2 to -3.5, which</a:t>
            </a:r>
            <a:r>
              <a:rPr lang="pl-PL" baseline="0" dirty="0" smtClean="0"/>
              <a:t> corresponds to </a:t>
            </a:r>
            <a:r>
              <a:rPr lang="pl-PL" dirty="0" smtClean="0"/>
              <a:t>fractures of</a:t>
            </a:r>
            <a:r>
              <a:rPr lang="pl-PL" baseline="0" dirty="0" smtClean="0"/>
              <a:t> </a:t>
            </a:r>
            <a:r>
              <a:rPr lang="pl-PL" dirty="0" smtClean="0"/>
              <a:t>10-30cm size</a:t>
            </a:r>
            <a:r>
              <a:rPr lang="pl-PL" baseline="0" dirty="0" smtClean="0"/>
              <a:t>. More smaller events have been detected in the noise, which is a subject of a poster by Comino et al.</a:t>
            </a:r>
          </a:p>
          <a:p>
            <a:pPr defTabSz="918698">
              <a:defRPr/>
            </a:pPr>
            <a:r>
              <a:rPr lang="pl-PL" b="1" dirty="0" smtClean="0"/>
              <a:t>Seismicity occurs exclusively during and shortly after stimulations,</a:t>
            </a:r>
            <a:r>
              <a:rPr lang="pl-PL" b="1" baseline="0" dirty="0" smtClean="0"/>
              <a:t> and it seems at least 8MPa injection pressure is required to trigger the seismicity, regardless of the stimulation type, which corresponds to the magnitude of the minimum principal stress.</a:t>
            </a:r>
            <a:endParaRPr lang="pl-PL" b="1" dirty="0" smtClean="0"/>
          </a:p>
          <a:p>
            <a:pPr defTabSz="918698">
              <a:defRPr/>
            </a:pPr>
            <a:r>
              <a:rPr lang="pl-PL" dirty="0" smtClean="0"/>
              <a:t>The activity changes with injection type and stage, however the common</a:t>
            </a:r>
            <a:r>
              <a:rPr lang="pl-PL" baseline="0" dirty="0" smtClean="0"/>
              <a:t> feature is </a:t>
            </a:r>
            <a:r>
              <a:rPr lang="pl-PL" dirty="0" smtClean="0"/>
              <a:t>quasi - linear (d</a:t>
            </a:r>
            <a:r>
              <a:rPr lang="pl-PL" baseline="30000" dirty="0" smtClean="0"/>
              <a:t>boxcount</a:t>
            </a:r>
            <a:r>
              <a:rPr lang="pl-PL" dirty="0" smtClean="0"/>
              <a:t>=1.71) expansion of AE activity upwards to maximum distance of ~9m</a:t>
            </a:r>
          </a:p>
          <a:p>
            <a:pPr defTabSz="918698">
              <a:defRPr/>
            </a:pPr>
            <a:endParaRPr lang="pl-PL" b="1" dirty="0" smtClean="0"/>
          </a:p>
          <a:p>
            <a:pPr defTabSz="918698">
              <a:defRPr/>
            </a:pPr>
            <a:endParaRPr lang="pl-PL" dirty="0" smtClean="0"/>
          </a:p>
          <a:p>
            <a:pPr defTabSz="918698">
              <a:defRPr/>
            </a:pPr>
            <a:endParaRPr lang="pl-PL" dirty="0" smtClean="0"/>
          </a:p>
          <a:p>
            <a:pPr defTabSz="918698">
              <a:defRPr/>
            </a:pPr>
            <a:endParaRPr lang="pl-PL" dirty="0" smtClean="0"/>
          </a:p>
          <a:p>
            <a:endParaRPr lang="pl-PL" baseline="0" dirty="0" smtClean="0"/>
          </a:p>
          <a:p>
            <a:endParaRPr lang="en-US" dirty="0"/>
          </a:p>
        </p:txBody>
      </p:sp>
      <p:sp>
        <p:nvSpPr>
          <p:cNvPr id="4" name="Slide Number Placeholder 3"/>
          <p:cNvSpPr>
            <a:spLocks noGrp="1"/>
          </p:cNvSpPr>
          <p:nvPr>
            <p:ph type="sldNum" sz="quarter" idx="10"/>
          </p:nvPr>
        </p:nvSpPr>
        <p:spPr/>
        <p:txBody>
          <a:bodyPr/>
          <a:lstStyle/>
          <a:p>
            <a:pPr>
              <a:defRPr/>
            </a:pPr>
            <a:fld id="{4C2A55BB-6472-4187-AE7B-1FD18C82DDEA}" type="slidenum">
              <a:rPr lang="en-US" smtClean="0"/>
              <a:pPr>
                <a:defRPr/>
              </a:pPr>
              <a:t>9</a:t>
            </a:fld>
            <a:endParaRPr lang="en-US"/>
          </a:p>
        </p:txBody>
      </p:sp>
    </p:spTree>
    <p:extLst>
      <p:ext uri="{BB962C8B-B14F-4D97-AF65-F5344CB8AC3E}">
        <p14:creationId xmlns:p14="http://schemas.microsoft.com/office/powerpoint/2010/main" val="1485068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 magnitude-frequency relation</a:t>
            </a:r>
            <a:r>
              <a:rPr lang="pl-PL" b="1" dirty="0"/>
              <a:t> could be calculated for the whole dataset, and lead to the </a:t>
            </a:r>
            <a:r>
              <a:rPr lang="en-GB" b="1" dirty="0"/>
              <a:t>b-value </a:t>
            </a:r>
            <a:r>
              <a:rPr lang="pl-PL" b="1" dirty="0"/>
              <a:t>of </a:t>
            </a:r>
            <a:r>
              <a:rPr lang="en-GB" b="1" dirty="0"/>
              <a:t>1.2</a:t>
            </a:r>
            <a:r>
              <a:rPr lang="pl-PL" b="1" dirty="0"/>
              <a:t>4.</a:t>
            </a:r>
            <a:endParaRPr lang="en-GB" b="1" dirty="0"/>
          </a:p>
          <a:p>
            <a:endParaRPr lang="pl-PL" dirty="0"/>
          </a:p>
          <a:p>
            <a:r>
              <a:rPr lang="pl-PL" dirty="0"/>
              <a:t>The correlation between maximum moment magnitude with injection energy here expressed as pressure times the total volume of fluid injected, is visible. </a:t>
            </a:r>
            <a:endParaRPr lang="pl-PL" dirty="0" smtClean="0"/>
          </a:p>
          <a:p>
            <a:r>
              <a:rPr lang="pl-PL" dirty="0" smtClean="0"/>
              <a:t>With</a:t>
            </a:r>
            <a:r>
              <a:rPr lang="pl-PL" baseline="0" dirty="0" smtClean="0"/>
              <a:t> each subsequenty refrac, the maximum magnitude increases proportionally to increase in pressur and volume injected.</a:t>
            </a:r>
            <a:endParaRPr lang="pl-PL" dirty="0"/>
          </a:p>
        </p:txBody>
      </p:sp>
      <p:sp>
        <p:nvSpPr>
          <p:cNvPr id="4" name="Slide Number Placeholder 3"/>
          <p:cNvSpPr>
            <a:spLocks noGrp="1"/>
          </p:cNvSpPr>
          <p:nvPr>
            <p:ph type="sldNum" sz="quarter" idx="10"/>
          </p:nvPr>
        </p:nvSpPr>
        <p:spPr/>
        <p:txBody>
          <a:bodyPr/>
          <a:lstStyle/>
          <a:p>
            <a:pPr>
              <a:defRPr/>
            </a:pPr>
            <a:fld id="{4C2A55BB-6472-4187-AE7B-1FD18C82DDEA}" type="slidenum">
              <a:rPr lang="en-US" smtClean="0"/>
              <a:pPr>
                <a:defRPr/>
              </a:pPr>
              <a:t>10</a:t>
            </a:fld>
            <a:endParaRPr lang="en-US"/>
          </a:p>
        </p:txBody>
      </p:sp>
    </p:spTree>
    <p:extLst>
      <p:ext uri="{BB962C8B-B14F-4D97-AF65-F5344CB8AC3E}">
        <p14:creationId xmlns:p14="http://schemas.microsoft.com/office/powerpoint/2010/main" val="3257786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698"/>
            <a:r>
              <a:rPr lang="pl-PL" b="1" dirty="0" smtClean="0"/>
              <a:t>We</a:t>
            </a:r>
            <a:r>
              <a:rPr lang="pl-PL" b="1" baseline="0" dirty="0" smtClean="0"/>
              <a:t> could transfer the seismic moment to the radiated energy and investigate the relation between radiated and total injection energy.</a:t>
            </a:r>
          </a:p>
          <a:p>
            <a:pPr defTabSz="918698"/>
            <a:r>
              <a:rPr lang="pl-PL" b="1" dirty="0" smtClean="0"/>
              <a:t>The </a:t>
            </a:r>
            <a:r>
              <a:rPr lang="pl-PL" b="1" dirty="0"/>
              <a:t>ratio between </a:t>
            </a:r>
            <a:r>
              <a:rPr lang="pl-PL" b="1" dirty="0" smtClean="0"/>
              <a:t>total </a:t>
            </a:r>
            <a:r>
              <a:rPr lang="pl-PL" b="1" dirty="0"/>
              <a:t>radiated energy </a:t>
            </a:r>
            <a:r>
              <a:rPr lang="pl-PL" b="1" dirty="0" smtClean="0"/>
              <a:t>and injection energy</a:t>
            </a:r>
            <a:r>
              <a:rPr lang="pl-PL" b="1" baseline="0" dirty="0" smtClean="0"/>
              <a:t> </a:t>
            </a:r>
            <a:r>
              <a:rPr lang="pl-PL" b="1" dirty="0" smtClean="0"/>
              <a:t>is called injection efficiency.</a:t>
            </a:r>
            <a:r>
              <a:rPr lang="pl-PL" b="1" baseline="0" dirty="0" smtClean="0"/>
              <a:t> The ratio is </a:t>
            </a:r>
            <a:r>
              <a:rPr lang="pl-PL" b="1" dirty="0" smtClean="0"/>
              <a:t>very </a:t>
            </a:r>
            <a:r>
              <a:rPr lang="pl-PL" b="1" dirty="0"/>
              <a:t>low corroborating observations of Shawn Maxwell for hydraulic fracturing. </a:t>
            </a:r>
            <a:r>
              <a:rPr lang="pl-PL" b="1" dirty="0" smtClean="0"/>
              <a:t>I would like to highlight, this effect not </a:t>
            </a:r>
            <a:r>
              <a:rPr lang="pl-PL" b="1" dirty="0"/>
              <a:t>becuase of the lack of frequency band.</a:t>
            </a:r>
            <a:endParaRPr lang="pl-PL" dirty="0"/>
          </a:p>
          <a:p>
            <a:endParaRPr lang="pl-PL" dirty="0"/>
          </a:p>
          <a:p>
            <a:endParaRPr lang="pl-PL" dirty="0"/>
          </a:p>
        </p:txBody>
      </p:sp>
      <p:sp>
        <p:nvSpPr>
          <p:cNvPr id="4" name="Slide Number Placeholder 3"/>
          <p:cNvSpPr>
            <a:spLocks noGrp="1"/>
          </p:cNvSpPr>
          <p:nvPr>
            <p:ph type="sldNum" sz="quarter" idx="10"/>
          </p:nvPr>
        </p:nvSpPr>
        <p:spPr/>
        <p:txBody>
          <a:bodyPr/>
          <a:lstStyle/>
          <a:p>
            <a:pPr>
              <a:defRPr/>
            </a:pPr>
            <a:fld id="{4C2A55BB-6472-4187-AE7B-1FD18C82DDEA}" type="slidenum">
              <a:rPr lang="en-US" smtClean="0"/>
              <a:pPr>
                <a:defRPr/>
              </a:pPr>
              <a:t>11</a:t>
            </a:fld>
            <a:endParaRPr lang="en-US"/>
          </a:p>
        </p:txBody>
      </p:sp>
    </p:spTree>
    <p:extLst>
      <p:ext uri="{BB962C8B-B14F-4D97-AF65-F5344CB8AC3E}">
        <p14:creationId xmlns:p14="http://schemas.microsoft.com/office/powerpoint/2010/main" val="36878280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p:spTree>
      <p:nvGrpSpPr>
        <p:cNvPr id="1" name=""/>
        <p:cNvGrpSpPr/>
        <p:nvPr/>
      </p:nvGrpSpPr>
      <p:grpSpPr>
        <a:xfrm>
          <a:off x="0" y="0"/>
          <a:ext cx="0" cy="0"/>
          <a:chOff x="0" y="0"/>
          <a:chExt cx="0" cy="0"/>
        </a:xfrm>
      </p:grpSpPr>
      <p:pic>
        <p:nvPicPr>
          <p:cNvPr id="4" name="Picture 12" descr="logo-gfz"/>
          <p:cNvPicPr>
            <a:picLocks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682181" y="671869"/>
            <a:ext cx="1429789" cy="111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descr="2744022-GFZ-PR-G-00-HG_Logo_Pos_en_RGB-tif"/>
          <p:cNvPicPr>
            <a:picLocks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51366" y="762725"/>
            <a:ext cx="2518878" cy="90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Rectangle 2"/>
          <p:cNvSpPr>
            <a:spLocks noGrp="1" noChangeArrowheads="1"/>
          </p:cNvSpPr>
          <p:nvPr>
            <p:ph type="ctrTitle"/>
          </p:nvPr>
        </p:nvSpPr>
        <p:spPr>
          <a:xfrm>
            <a:off x="684213" y="2060848"/>
            <a:ext cx="7772400" cy="1368152"/>
          </a:xfrm>
        </p:spPr>
        <p:txBody>
          <a:bodyPr/>
          <a:lstStyle>
            <a:lvl1pPr algn="ctr">
              <a:defRPr sz="2800">
                <a:solidFill>
                  <a:srgbClr val="00589C"/>
                </a:solidFill>
              </a:defRPr>
            </a:lvl1pPr>
          </a:lstStyle>
          <a:p>
            <a:pPr lvl="0"/>
            <a:r>
              <a:rPr lang="en-US" noProof="0" dirty="0" smtClean="0"/>
              <a:t>Click to edit Master title style</a:t>
            </a:r>
          </a:p>
        </p:txBody>
      </p:sp>
      <p:sp>
        <p:nvSpPr>
          <p:cNvPr id="31747" name="Rectangle 3"/>
          <p:cNvSpPr>
            <a:spLocks noGrp="1" noChangeArrowheads="1"/>
          </p:cNvSpPr>
          <p:nvPr>
            <p:ph type="subTitle" idx="1"/>
          </p:nvPr>
        </p:nvSpPr>
        <p:spPr>
          <a:xfrm>
            <a:off x="1403351" y="3429002"/>
            <a:ext cx="6400800" cy="1440159"/>
          </a:xfrm>
        </p:spPr>
        <p:txBody>
          <a:bodyPr anchor="ctr"/>
          <a:lstStyle>
            <a:lvl1pPr marL="0" indent="0" algn="ctr">
              <a:buFontTx/>
              <a:buNone/>
              <a:defRPr/>
            </a:lvl1pPr>
          </a:lstStyle>
          <a:p>
            <a:pPr lvl="0"/>
            <a:r>
              <a:rPr lang="en-US" noProof="0" dirty="0" smtClean="0"/>
              <a:t>Click to edit Master subtitle style</a:t>
            </a:r>
          </a:p>
        </p:txBody>
      </p:sp>
      <p:sp>
        <p:nvSpPr>
          <p:cNvPr id="6" name="Rectangle 4"/>
          <p:cNvSpPr>
            <a:spLocks noGrp="1" noChangeArrowheads="1"/>
          </p:cNvSpPr>
          <p:nvPr>
            <p:ph type="dt" sz="half" idx="10"/>
          </p:nvPr>
        </p:nvSpPr>
        <p:spPr bwMode="auto">
          <a:xfrm>
            <a:off x="250827" y="6048375"/>
            <a:ext cx="2664991"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Calibri" pitchFamily="34" charset="0"/>
              </a:defRPr>
            </a:lvl1pPr>
          </a:lstStyle>
          <a:p>
            <a:pPr>
              <a:defRPr/>
            </a:pPr>
            <a:endParaRPr lang="en-US"/>
          </a:p>
        </p:txBody>
      </p:sp>
      <p:sp>
        <p:nvSpPr>
          <p:cNvPr id="7" name="Rectangle 5"/>
          <p:cNvSpPr>
            <a:spLocks noGrp="1" noChangeArrowheads="1"/>
          </p:cNvSpPr>
          <p:nvPr>
            <p:ph type="ftr" sz="quarter" idx="11"/>
          </p:nvPr>
        </p:nvSpPr>
        <p:spPr>
          <a:xfrm>
            <a:off x="1403649" y="5301208"/>
            <a:ext cx="6408712" cy="476250"/>
          </a:xfrm>
          <a:prstGeom prst="rect">
            <a:avLst/>
          </a:prstGeom>
        </p:spPr>
        <p:txBody>
          <a:bodyPr/>
          <a:lstStyle>
            <a:lvl1pPr>
              <a:defRPr>
                <a:solidFill>
                  <a:schemeClr val="tx1"/>
                </a:solidFill>
                <a:latin typeface="Calibri" pitchFamily="34" charset="0"/>
                <a:cs typeface="Calibri" pitchFamily="34" charset="0"/>
              </a:defRPr>
            </a:lvl1pPr>
          </a:lstStyle>
          <a:p>
            <a:pPr>
              <a:defRPr/>
            </a:pPr>
            <a:r>
              <a:rPr lang="pl-PL" smtClean="0"/>
              <a:t>EUROCK 2017 20-22 June 2017, Ostrava, Czech Republic</a:t>
            </a:r>
            <a:endParaRPr lang="en-US"/>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69023" y="671869"/>
            <a:ext cx="1108298" cy="1108298"/>
          </a:xfrm>
          <a:prstGeom prst="rect">
            <a:avLst/>
          </a:prstGeom>
        </p:spPr>
      </p:pic>
    </p:spTree>
    <p:extLst>
      <p:ext uri="{BB962C8B-B14F-4D97-AF65-F5344CB8AC3E}">
        <p14:creationId xmlns:p14="http://schemas.microsoft.com/office/powerpoint/2010/main" val="424919064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pl-PL" smtClean="0"/>
              <a:t>EUROCK 2017 20-22 June 2017, Ostrava, Czech Republic</a:t>
            </a:r>
            <a:endParaRPr lang="en-GB"/>
          </a:p>
        </p:txBody>
      </p:sp>
    </p:spTree>
    <p:extLst>
      <p:ext uri="{BB962C8B-B14F-4D97-AF65-F5344CB8AC3E}">
        <p14:creationId xmlns:p14="http://schemas.microsoft.com/office/powerpoint/2010/main" val="241200808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o Hea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pl-PL" smtClean="0"/>
              <a:t>EUROCK 2017 20-22 June 2017, Ostrava, Czech Republic</a:t>
            </a:r>
            <a:endParaRPr lang="en-GB"/>
          </a:p>
        </p:txBody>
      </p:sp>
      <p:sp>
        <p:nvSpPr>
          <p:cNvPr id="4" name="Rectangle 3"/>
          <p:cNvSpPr/>
          <p:nvPr userDrawn="1"/>
        </p:nvSpPr>
        <p:spPr>
          <a:xfrm>
            <a:off x="1" y="0"/>
            <a:ext cx="9144000" cy="844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71438" y="84361"/>
            <a:ext cx="9001125" cy="337914"/>
          </a:xfrm>
        </p:spPr>
        <p:txBody>
          <a:bodyPr/>
          <a:lstStyle>
            <a:lvl1pPr>
              <a:defRPr/>
            </a:lvl1pPr>
          </a:lstStyle>
          <a:p>
            <a:r>
              <a:rPr lang="en-US" dirty="0" smtClean="0"/>
              <a:t>Click to edit Master title style</a:t>
            </a:r>
            <a:endParaRPr lang="en-GB" dirty="0"/>
          </a:p>
        </p:txBody>
      </p:sp>
    </p:spTree>
    <p:extLst>
      <p:ext uri="{BB962C8B-B14F-4D97-AF65-F5344CB8AC3E}">
        <p14:creationId xmlns:p14="http://schemas.microsoft.com/office/powerpoint/2010/main" val="380308362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o Header +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pl-PL" smtClean="0"/>
              <a:t>EUROCK 2017 20-22 June 2017, Ostrava, Czech Republic</a:t>
            </a:r>
            <a:endParaRPr lang="en-GB"/>
          </a:p>
        </p:txBody>
      </p:sp>
      <p:sp>
        <p:nvSpPr>
          <p:cNvPr id="4" name="Rectangle 3"/>
          <p:cNvSpPr/>
          <p:nvPr userDrawn="1"/>
        </p:nvSpPr>
        <p:spPr>
          <a:xfrm>
            <a:off x="1" y="0"/>
            <a:ext cx="9144000" cy="844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71438" y="84361"/>
            <a:ext cx="9001125" cy="337914"/>
          </a:xfrm>
        </p:spPr>
        <p:txBody>
          <a:bodyPr/>
          <a:lstStyle>
            <a:lvl1pPr>
              <a:defRPr/>
            </a:lvl1pPr>
          </a:lstStyle>
          <a:p>
            <a:r>
              <a:rPr lang="en-US" dirty="0" smtClean="0"/>
              <a:t>Click to edit Master title style</a:t>
            </a:r>
            <a:endParaRPr lang="en-GB" dirty="0"/>
          </a:p>
        </p:txBody>
      </p:sp>
      <p:sp>
        <p:nvSpPr>
          <p:cNvPr id="5" name="Text Placeholder 10"/>
          <p:cNvSpPr>
            <a:spLocks noGrp="1"/>
          </p:cNvSpPr>
          <p:nvPr>
            <p:ph type="body" sz="quarter" idx="11"/>
          </p:nvPr>
        </p:nvSpPr>
        <p:spPr>
          <a:xfrm>
            <a:off x="71438" y="494950"/>
            <a:ext cx="9001125" cy="603039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pl-PL" dirty="0"/>
          </a:p>
        </p:txBody>
      </p:sp>
    </p:spTree>
    <p:extLst>
      <p:ext uri="{BB962C8B-B14F-4D97-AF65-F5344CB8AC3E}">
        <p14:creationId xmlns:p14="http://schemas.microsoft.com/office/powerpoint/2010/main" val="149018674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dirty="0" smtClean="0"/>
              <a:t>Click to edit Master title style</a:t>
            </a:r>
            <a:endParaRPr lang="en-GB" dirty="0"/>
          </a:p>
        </p:txBody>
      </p:sp>
      <p:sp>
        <p:nvSpPr>
          <p:cNvPr id="3" name="Footer Placeholder 2"/>
          <p:cNvSpPr>
            <a:spLocks noGrp="1"/>
          </p:cNvSpPr>
          <p:nvPr>
            <p:ph type="ftr" sz="quarter" idx="10"/>
          </p:nvPr>
        </p:nvSpPr>
        <p:spPr/>
        <p:txBody>
          <a:bodyPr/>
          <a:lstStyle/>
          <a:p>
            <a:r>
              <a:rPr lang="pl-PL" smtClean="0"/>
              <a:t>EUROCK 2017 20-22 June 2017, Ostrava, Czech Republic</a:t>
            </a:r>
            <a:endParaRPr lang="en-GB"/>
          </a:p>
        </p:txBody>
      </p:sp>
      <p:sp>
        <p:nvSpPr>
          <p:cNvPr id="5" name="Text Placeholder 4"/>
          <p:cNvSpPr>
            <a:spLocks noGrp="1"/>
          </p:cNvSpPr>
          <p:nvPr>
            <p:ph type="body" sz="quarter" idx="11"/>
          </p:nvPr>
        </p:nvSpPr>
        <p:spPr>
          <a:xfrm>
            <a:off x="71439" y="1268760"/>
            <a:ext cx="9001123" cy="525658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90249588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Footer Placeholder 2"/>
          <p:cNvSpPr>
            <a:spLocks noGrp="1"/>
          </p:cNvSpPr>
          <p:nvPr>
            <p:ph type="ftr" sz="quarter" idx="10"/>
          </p:nvPr>
        </p:nvSpPr>
        <p:spPr/>
        <p:txBody>
          <a:bodyPr/>
          <a:lstStyle/>
          <a:p>
            <a:r>
              <a:rPr lang="pl-PL" smtClean="0"/>
              <a:t>EUROCK 2017 20-22 June 2017, Ostrava, Czech Republic</a:t>
            </a:r>
            <a:endParaRPr lang="en-GB"/>
          </a:p>
        </p:txBody>
      </p:sp>
    </p:spTree>
    <p:extLst>
      <p:ext uri="{BB962C8B-B14F-4D97-AF65-F5344CB8AC3E}">
        <p14:creationId xmlns:p14="http://schemas.microsoft.com/office/powerpoint/2010/main" val="261587929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lumn No Hea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pl-PL" smtClean="0"/>
              <a:t>EUROCK 2017 20-22 June 2017, Ostrava, Czech Republic</a:t>
            </a:r>
            <a:endParaRPr lang="en-GB"/>
          </a:p>
        </p:txBody>
      </p:sp>
      <p:sp>
        <p:nvSpPr>
          <p:cNvPr id="5" name="Text Placeholder 4"/>
          <p:cNvSpPr>
            <a:spLocks noGrp="1"/>
          </p:cNvSpPr>
          <p:nvPr>
            <p:ph type="body" sz="quarter" idx="11"/>
          </p:nvPr>
        </p:nvSpPr>
        <p:spPr>
          <a:xfrm>
            <a:off x="71439" y="895350"/>
            <a:ext cx="9001123" cy="562999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61314441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Footer Placeholder 2"/>
          <p:cNvSpPr>
            <a:spLocks noGrp="1"/>
          </p:cNvSpPr>
          <p:nvPr>
            <p:ph type="ftr" sz="quarter" idx="10"/>
          </p:nvPr>
        </p:nvSpPr>
        <p:spPr/>
        <p:txBody>
          <a:bodyPr/>
          <a:lstStyle/>
          <a:p>
            <a:r>
              <a:rPr lang="pl-PL" smtClean="0"/>
              <a:t>EUROCK 2017 20-22 June 2017, Ostrava, Czech Republic</a:t>
            </a:r>
            <a:endParaRPr lang="en-GB"/>
          </a:p>
        </p:txBody>
      </p:sp>
      <p:sp>
        <p:nvSpPr>
          <p:cNvPr id="5" name="Text Placeholder 4"/>
          <p:cNvSpPr>
            <a:spLocks noGrp="1"/>
          </p:cNvSpPr>
          <p:nvPr>
            <p:ph type="body" sz="quarter" idx="11"/>
          </p:nvPr>
        </p:nvSpPr>
        <p:spPr>
          <a:xfrm>
            <a:off x="71439" y="1268762"/>
            <a:ext cx="4428554" cy="525586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Text Placeholder 6"/>
          <p:cNvSpPr>
            <a:spLocks noGrp="1"/>
          </p:cNvSpPr>
          <p:nvPr>
            <p:ph type="body" sz="quarter" idx="12"/>
          </p:nvPr>
        </p:nvSpPr>
        <p:spPr>
          <a:xfrm>
            <a:off x="4644008" y="1268762"/>
            <a:ext cx="4428555" cy="525586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86249234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rrow">
    <p:spTree>
      <p:nvGrpSpPr>
        <p:cNvPr id="1" name=""/>
        <p:cNvGrpSpPr/>
        <p:nvPr/>
      </p:nvGrpSpPr>
      <p:grpSpPr>
        <a:xfrm>
          <a:off x="0" y="0"/>
          <a:ext cx="0" cy="0"/>
          <a:chOff x="0" y="0"/>
          <a:chExt cx="0" cy="0"/>
        </a:xfrm>
      </p:grpSpPr>
      <p:sp>
        <p:nvSpPr>
          <p:cNvPr id="2" name="Title 1"/>
          <p:cNvSpPr>
            <a:spLocks noGrp="1"/>
          </p:cNvSpPr>
          <p:nvPr>
            <p:ph type="title"/>
          </p:nvPr>
        </p:nvSpPr>
        <p:spPr>
          <a:xfrm>
            <a:off x="1496294" y="887638"/>
            <a:ext cx="6151414" cy="337914"/>
          </a:xfrm>
        </p:spPr>
        <p:txBody>
          <a:bodyPr/>
          <a:lstStyle>
            <a:lvl1pPr>
              <a:defRPr sz="2600"/>
            </a:lvl1pPr>
          </a:lstStyle>
          <a:p>
            <a:r>
              <a:rPr lang="en-US" dirty="0" smtClean="0"/>
              <a:t>Click to edit Master title style</a:t>
            </a:r>
            <a:endParaRPr lang="en-GB" dirty="0"/>
          </a:p>
        </p:txBody>
      </p:sp>
      <p:sp>
        <p:nvSpPr>
          <p:cNvPr id="3" name="Footer Placeholder 2"/>
          <p:cNvSpPr>
            <a:spLocks noGrp="1"/>
          </p:cNvSpPr>
          <p:nvPr>
            <p:ph type="ftr" sz="quarter" idx="10"/>
          </p:nvPr>
        </p:nvSpPr>
        <p:spPr/>
        <p:txBody>
          <a:bodyPr/>
          <a:lstStyle/>
          <a:p>
            <a:r>
              <a:rPr lang="pl-PL" smtClean="0"/>
              <a:t>EUROCK 2017 20-22 June 2017, Ostrava, Czech Republic</a:t>
            </a:r>
            <a:endParaRPr lang="en-GB"/>
          </a:p>
        </p:txBody>
      </p:sp>
      <p:sp>
        <p:nvSpPr>
          <p:cNvPr id="5" name="Text Placeholder 4"/>
          <p:cNvSpPr>
            <a:spLocks noGrp="1"/>
          </p:cNvSpPr>
          <p:nvPr>
            <p:ph type="body" sz="quarter" idx="11"/>
          </p:nvPr>
        </p:nvSpPr>
        <p:spPr>
          <a:xfrm>
            <a:off x="1496292" y="1268760"/>
            <a:ext cx="6151416" cy="525658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33193957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rrow No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pl-PL" smtClean="0"/>
              <a:t>EUROCK 2017 20-22 June 2017, Ostrava, Czech Republic</a:t>
            </a:r>
            <a:endParaRPr lang="en-GB" dirty="0"/>
          </a:p>
        </p:txBody>
      </p:sp>
      <p:sp>
        <p:nvSpPr>
          <p:cNvPr id="5" name="Text Placeholder 4"/>
          <p:cNvSpPr>
            <a:spLocks noGrp="1"/>
          </p:cNvSpPr>
          <p:nvPr>
            <p:ph type="body" sz="quarter" idx="11"/>
          </p:nvPr>
        </p:nvSpPr>
        <p:spPr>
          <a:xfrm>
            <a:off x="1496292" y="895350"/>
            <a:ext cx="6151416" cy="5629994"/>
          </a:xfrm>
        </p:spPr>
        <p:txBody>
          <a:bodyPr anchor="ct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83326468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arrow No Title No Bar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pl-PL" smtClean="0"/>
              <a:t>EUROCK 2017 20-22 June 2017, Ostrava, Czech Republic</a:t>
            </a:r>
            <a:endParaRPr lang="en-GB" dirty="0"/>
          </a:p>
        </p:txBody>
      </p:sp>
      <p:sp>
        <p:nvSpPr>
          <p:cNvPr id="2" name="Rectangle 1"/>
          <p:cNvSpPr/>
          <p:nvPr userDrawn="1"/>
        </p:nvSpPr>
        <p:spPr>
          <a:xfrm>
            <a:off x="0" y="0"/>
            <a:ext cx="9144000" cy="895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Rectangle 5"/>
          <p:cNvSpPr/>
          <p:nvPr userDrawn="1"/>
        </p:nvSpPr>
        <p:spPr>
          <a:xfrm>
            <a:off x="0" y="6525345"/>
            <a:ext cx="9144000" cy="325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Text Placeholder 4"/>
          <p:cNvSpPr>
            <a:spLocks noGrp="1"/>
          </p:cNvSpPr>
          <p:nvPr>
            <p:ph type="body" sz="quarter" idx="11"/>
          </p:nvPr>
        </p:nvSpPr>
        <p:spPr>
          <a:xfrm>
            <a:off x="1496292" y="385013"/>
            <a:ext cx="6151416" cy="6140333"/>
          </a:xfrm>
        </p:spPr>
        <p:txBody>
          <a:bodyPr anchor="ct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75653497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er Middle">
    <p:spTree>
      <p:nvGrpSpPr>
        <p:cNvPr id="1" name=""/>
        <p:cNvGrpSpPr/>
        <p:nvPr/>
      </p:nvGrpSpPr>
      <p:grpSpPr>
        <a:xfrm>
          <a:off x="0" y="0"/>
          <a:ext cx="0" cy="0"/>
          <a:chOff x="0" y="0"/>
          <a:chExt cx="0" cy="0"/>
        </a:xfrm>
      </p:grpSpPr>
      <p:sp>
        <p:nvSpPr>
          <p:cNvPr id="2" name="Title 1"/>
          <p:cNvSpPr>
            <a:spLocks noGrp="1"/>
          </p:cNvSpPr>
          <p:nvPr>
            <p:ph type="title"/>
          </p:nvPr>
        </p:nvSpPr>
        <p:spPr>
          <a:xfrm>
            <a:off x="71438" y="3252156"/>
            <a:ext cx="9001125" cy="337914"/>
          </a:xfrm>
        </p:spPr>
        <p:txBody>
          <a:bodyPr/>
          <a:lstStyle>
            <a:lvl1pPr algn="ctr">
              <a:defRPr/>
            </a:lvl1pPr>
          </a:lstStyle>
          <a:p>
            <a:r>
              <a:rPr lang="en-US" dirty="0" smtClean="0"/>
              <a:t>Click to edit Master title style</a:t>
            </a:r>
            <a:endParaRPr lang="en-GB" dirty="0"/>
          </a:p>
        </p:txBody>
      </p:sp>
      <p:sp>
        <p:nvSpPr>
          <p:cNvPr id="3" name="Footer Placeholder 2"/>
          <p:cNvSpPr>
            <a:spLocks noGrp="1"/>
          </p:cNvSpPr>
          <p:nvPr>
            <p:ph type="ftr" sz="quarter" idx="10"/>
          </p:nvPr>
        </p:nvSpPr>
        <p:spPr/>
        <p:txBody>
          <a:bodyPr/>
          <a:lstStyle/>
          <a:p>
            <a:r>
              <a:rPr lang="pl-PL" smtClean="0"/>
              <a:t>EUROCK 2017 20-22 June 2017, Ostrava, Czech Republic</a:t>
            </a:r>
            <a:endParaRPr lang="en-GB"/>
          </a:p>
        </p:txBody>
      </p:sp>
    </p:spTree>
    <p:extLst>
      <p:ext uri="{BB962C8B-B14F-4D97-AF65-F5344CB8AC3E}">
        <p14:creationId xmlns:p14="http://schemas.microsoft.com/office/powerpoint/2010/main" val="362356361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8"/>
          <p:cNvSpPr>
            <a:spLocks noChangeArrowheads="1"/>
          </p:cNvSpPr>
          <p:nvPr userDrawn="1"/>
        </p:nvSpPr>
        <p:spPr bwMode="auto">
          <a:xfrm>
            <a:off x="0" y="3"/>
            <a:ext cx="9144000" cy="836711"/>
          </a:xfrm>
          <a:prstGeom prst="rect">
            <a:avLst/>
          </a:prstGeom>
          <a:gradFill flip="none" rotWithShape="1">
            <a:gsLst>
              <a:gs pos="0">
                <a:srgbClr val="00589C"/>
              </a:gs>
              <a:gs pos="100000">
                <a:srgbClr val="00589C">
                  <a:lumMod val="60000"/>
                </a:srgbClr>
              </a:gs>
            </a:gsLst>
            <a:lin ang="18900000" scaled="1"/>
            <a:tileRect/>
          </a:gradFill>
          <a:ln w="9525">
            <a:noFill/>
            <a:miter lim="800000"/>
            <a:headEnd/>
            <a:tailEnd/>
          </a:ln>
          <a:effectLst/>
        </p:spPr>
        <p:txBody>
          <a:bodyPr wrap="none" anchor="ctr"/>
          <a:lstStyle/>
          <a:p>
            <a:pPr eaLnBrk="0" hangingPunct="0"/>
            <a:endParaRPr lang="en-US" dirty="0">
              <a:latin typeface="Cambria" pitchFamily="18" charset="0"/>
            </a:endParaRPr>
          </a:p>
        </p:txBody>
      </p:sp>
      <p:sp>
        <p:nvSpPr>
          <p:cNvPr id="2" name="Rectangle 2"/>
          <p:cNvSpPr>
            <a:spLocks noGrp="1" noChangeArrowheads="1"/>
          </p:cNvSpPr>
          <p:nvPr>
            <p:ph type="title"/>
          </p:nvPr>
        </p:nvSpPr>
        <p:spPr bwMode="auto">
          <a:xfrm>
            <a:off x="71438" y="887638"/>
            <a:ext cx="9001125" cy="337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Rectangle 3"/>
          <p:cNvSpPr>
            <a:spLocks noGrp="1" noChangeArrowheads="1"/>
          </p:cNvSpPr>
          <p:nvPr>
            <p:ph type="body" idx="1"/>
          </p:nvPr>
        </p:nvSpPr>
        <p:spPr bwMode="auto">
          <a:xfrm>
            <a:off x="71439" y="1268760"/>
            <a:ext cx="9001123"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r>
              <a:rPr lang="pl-PL" dirty="0" smtClean="0"/>
              <a:t> ghggghg h jg h ghjg ghg j jhg hg hgh h</a:t>
            </a:r>
            <a:endParaRPr lang="en-US" dirty="0" smtClean="0"/>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4" name="Obraz 13" descr="Helmholtz-BW.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5616" y="52015"/>
            <a:ext cx="1476672" cy="738336"/>
          </a:xfrm>
          <a:prstGeom prst="rect">
            <a:avLst/>
          </a:prstGeom>
        </p:spPr>
      </p:pic>
      <p:pic>
        <p:nvPicPr>
          <p:cNvPr id="3" name="Picture 2"/>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7504" y="81958"/>
            <a:ext cx="1027920" cy="662812"/>
          </a:xfrm>
          <a:prstGeom prst="rect">
            <a:avLst/>
          </a:prstGeom>
        </p:spPr>
      </p:pic>
      <p:sp>
        <p:nvSpPr>
          <p:cNvPr id="12" name="Rectangle 8"/>
          <p:cNvSpPr>
            <a:spLocks noChangeArrowheads="1"/>
          </p:cNvSpPr>
          <p:nvPr userDrawn="1"/>
        </p:nvSpPr>
        <p:spPr bwMode="auto">
          <a:xfrm>
            <a:off x="0" y="6597653"/>
            <a:ext cx="9144000" cy="260349"/>
          </a:xfrm>
          <a:prstGeom prst="rect">
            <a:avLst/>
          </a:prstGeom>
          <a:gradFill flip="none" rotWithShape="1">
            <a:gsLst>
              <a:gs pos="0">
                <a:srgbClr val="00589C"/>
              </a:gs>
              <a:gs pos="100000">
                <a:srgbClr val="00589C">
                  <a:lumMod val="60000"/>
                </a:srgbClr>
              </a:gs>
            </a:gsLst>
            <a:lin ang="2700000" scaled="1"/>
            <a:tileRect/>
          </a:gradFill>
          <a:ln>
            <a:noFill/>
          </a:ln>
        </p:spPr>
        <p:txBody>
          <a:bodyPr wrap="none" anchor="ctr"/>
          <a:lstStyle/>
          <a:p>
            <a:pPr eaLnBrk="0" hangingPunct="0"/>
            <a:endParaRPr lang="en-US" dirty="0">
              <a:latin typeface="Cambria" pitchFamily="18" charset="0"/>
            </a:endParaRPr>
          </a:p>
        </p:txBody>
      </p:sp>
      <p:cxnSp>
        <p:nvCxnSpPr>
          <p:cNvPr id="5" name="Straight Connector 4"/>
          <p:cNvCxnSpPr/>
          <p:nvPr userDrawn="1"/>
        </p:nvCxnSpPr>
        <p:spPr>
          <a:xfrm>
            <a:off x="0" y="837266"/>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6593786"/>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Footer Placeholder 14"/>
          <p:cNvSpPr>
            <a:spLocks noGrp="1"/>
          </p:cNvSpPr>
          <p:nvPr>
            <p:ph type="ftr" sz="quarter" idx="3"/>
          </p:nvPr>
        </p:nvSpPr>
        <p:spPr>
          <a:xfrm>
            <a:off x="1" y="6593788"/>
            <a:ext cx="5724128" cy="257131"/>
          </a:xfrm>
          <a:prstGeom prst="rect">
            <a:avLst/>
          </a:prstGeom>
        </p:spPr>
        <p:txBody>
          <a:bodyPr vert="horz" lIns="91440" tIns="45720" rIns="91440" bIns="45720" rtlCol="0" anchor="ctr"/>
          <a:lstStyle>
            <a:lvl1pPr algn="l">
              <a:defRPr sz="1200">
                <a:solidFill>
                  <a:schemeClr val="bg1"/>
                </a:solidFill>
                <a:effectLst/>
                <a:latin typeface="+mn-lt"/>
              </a:defRPr>
            </a:lvl1pPr>
          </a:lstStyle>
          <a:p>
            <a:r>
              <a:rPr lang="pl-PL" smtClean="0"/>
              <a:t>EUROCK 2017 20-22 June 2017, Ostrava, Czech Republic</a:t>
            </a:r>
            <a:endParaRPr lang="en-GB"/>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4" r:id="rId3"/>
    <p:sldLayoutId id="2147483723" r:id="rId4"/>
    <p:sldLayoutId id="2147483713" r:id="rId5"/>
    <p:sldLayoutId id="2147483721" r:id="rId6"/>
    <p:sldLayoutId id="2147483722" r:id="rId7"/>
    <p:sldLayoutId id="2147483724" r:id="rId8"/>
    <p:sldLayoutId id="2147483720" r:id="rId9"/>
    <p:sldLayoutId id="2147483719" r:id="rId10"/>
    <p:sldLayoutId id="2147483715" r:id="rId11"/>
    <p:sldLayoutId id="2147483718" r:id="rId12"/>
  </p:sldLayoutIdLst>
  <p:timing>
    <p:tnLst>
      <p:par>
        <p:cTn id="1" dur="indefinite" restart="never" nodeType="tmRoot"/>
      </p:par>
    </p:tnLst>
  </p:timing>
  <p:hf sldNum="0" hdr="0" dt="0"/>
  <p:txStyles>
    <p:titleStyle>
      <a:lvl1pPr marL="0" indent="0" algn="l" rtl="0" eaLnBrk="1" fontAlgn="base" hangingPunct="1">
        <a:spcBef>
          <a:spcPct val="0"/>
        </a:spcBef>
        <a:spcAft>
          <a:spcPct val="0"/>
        </a:spcAft>
        <a:defRPr sz="2600" b="1">
          <a:solidFill>
            <a:schemeClr val="tx1"/>
          </a:solidFill>
          <a:effectLst/>
          <a:latin typeface="+mj-lt"/>
          <a:ea typeface="+mj-ea"/>
          <a:cs typeface="+mj-cs"/>
        </a:defRPr>
      </a:lvl1pPr>
      <a:lvl2pPr algn="l" rtl="0" eaLnBrk="1" fontAlgn="base" hangingPunct="1">
        <a:spcBef>
          <a:spcPct val="0"/>
        </a:spcBef>
        <a:spcAft>
          <a:spcPct val="0"/>
        </a:spcAft>
        <a:defRPr sz="2800">
          <a:solidFill>
            <a:schemeClr val="tx2"/>
          </a:solidFill>
          <a:effectLst>
            <a:outerShdw blurRad="38100" dist="38100" dir="2700000" algn="tl">
              <a:srgbClr val="C0C0C0"/>
            </a:outerShdw>
          </a:effectLst>
          <a:latin typeface="Arial Unicode MS" pitchFamily="34" charset="-128"/>
        </a:defRPr>
      </a:lvl2pPr>
      <a:lvl3pPr algn="l" rtl="0" eaLnBrk="1" fontAlgn="base" hangingPunct="1">
        <a:spcBef>
          <a:spcPct val="0"/>
        </a:spcBef>
        <a:spcAft>
          <a:spcPct val="0"/>
        </a:spcAft>
        <a:defRPr sz="2800">
          <a:solidFill>
            <a:schemeClr val="tx2"/>
          </a:solidFill>
          <a:effectLst>
            <a:outerShdw blurRad="38100" dist="38100" dir="2700000" algn="tl">
              <a:srgbClr val="C0C0C0"/>
            </a:outerShdw>
          </a:effectLst>
          <a:latin typeface="Arial Unicode MS" pitchFamily="34" charset="-128"/>
        </a:defRPr>
      </a:lvl3pPr>
      <a:lvl4pPr algn="l" rtl="0" eaLnBrk="1" fontAlgn="base" hangingPunct="1">
        <a:spcBef>
          <a:spcPct val="0"/>
        </a:spcBef>
        <a:spcAft>
          <a:spcPct val="0"/>
        </a:spcAft>
        <a:defRPr sz="2800">
          <a:solidFill>
            <a:schemeClr val="tx2"/>
          </a:solidFill>
          <a:effectLst>
            <a:outerShdw blurRad="38100" dist="38100" dir="2700000" algn="tl">
              <a:srgbClr val="C0C0C0"/>
            </a:outerShdw>
          </a:effectLst>
          <a:latin typeface="Arial Unicode MS" pitchFamily="34" charset="-128"/>
        </a:defRPr>
      </a:lvl4pPr>
      <a:lvl5pPr algn="l" rtl="0" eaLnBrk="1" fontAlgn="base" hangingPunct="1">
        <a:spcBef>
          <a:spcPct val="0"/>
        </a:spcBef>
        <a:spcAft>
          <a:spcPct val="0"/>
        </a:spcAft>
        <a:defRPr sz="2800">
          <a:solidFill>
            <a:schemeClr val="tx2"/>
          </a:solidFill>
          <a:effectLst>
            <a:outerShdw blurRad="38100" dist="38100" dir="2700000" algn="tl">
              <a:srgbClr val="C0C0C0"/>
            </a:outerShdw>
          </a:effectLst>
          <a:latin typeface="Arial Unicode MS" pitchFamily="34" charset="-128"/>
        </a:defRPr>
      </a:lvl5pPr>
      <a:lvl6pPr marL="457200" algn="l" rtl="0" eaLnBrk="1" fontAlgn="base" hangingPunct="1">
        <a:spcBef>
          <a:spcPct val="0"/>
        </a:spcBef>
        <a:spcAft>
          <a:spcPct val="0"/>
        </a:spcAft>
        <a:defRPr sz="3200">
          <a:solidFill>
            <a:schemeClr val="tx2"/>
          </a:solidFill>
          <a:effectLst>
            <a:outerShdw blurRad="38100" dist="38100" dir="2700000" algn="tl">
              <a:srgbClr val="C0C0C0"/>
            </a:outerShdw>
          </a:effectLst>
          <a:latin typeface="Palatino Linotype" pitchFamily="18" charset="0"/>
        </a:defRPr>
      </a:lvl6pPr>
      <a:lvl7pPr marL="914400" algn="l" rtl="0" eaLnBrk="1" fontAlgn="base" hangingPunct="1">
        <a:spcBef>
          <a:spcPct val="0"/>
        </a:spcBef>
        <a:spcAft>
          <a:spcPct val="0"/>
        </a:spcAft>
        <a:defRPr sz="3200">
          <a:solidFill>
            <a:schemeClr val="tx2"/>
          </a:solidFill>
          <a:effectLst>
            <a:outerShdw blurRad="38100" dist="38100" dir="2700000" algn="tl">
              <a:srgbClr val="C0C0C0"/>
            </a:outerShdw>
          </a:effectLst>
          <a:latin typeface="Palatino Linotype" pitchFamily="18" charset="0"/>
        </a:defRPr>
      </a:lvl7pPr>
      <a:lvl8pPr marL="1371600" algn="l" rtl="0" eaLnBrk="1" fontAlgn="base" hangingPunct="1">
        <a:spcBef>
          <a:spcPct val="0"/>
        </a:spcBef>
        <a:spcAft>
          <a:spcPct val="0"/>
        </a:spcAft>
        <a:defRPr sz="3200">
          <a:solidFill>
            <a:schemeClr val="tx2"/>
          </a:solidFill>
          <a:effectLst>
            <a:outerShdw blurRad="38100" dist="38100" dir="2700000" algn="tl">
              <a:srgbClr val="C0C0C0"/>
            </a:outerShdw>
          </a:effectLst>
          <a:latin typeface="Palatino Linotype" pitchFamily="18" charset="0"/>
        </a:defRPr>
      </a:lvl8pPr>
      <a:lvl9pPr marL="1828800" algn="l" rtl="0" eaLnBrk="1" fontAlgn="base" hangingPunct="1">
        <a:spcBef>
          <a:spcPct val="0"/>
        </a:spcBef>
        <a:spcAft>
          <a:spcPct val="0"/>
        </a:spcAft>
        <a:defRPr sz="3200">
          <a:solidFill>
            <a:schemeClr val="tx2"/>
          </a:solidFill>
          <a:effectLst>
            <a:outerShdw blurRad="38100" dist="38100" dir="2700000" algn="tl">
              <a:srgbClr val="C0C0C0"/>
            </a:outerShdw>
          </a:effectLst>
          <a:latin typeface="Palatino Linotype" pitchFamily="18" charset="0"/>
        </a:defRPr>
      </a:lvl9pPr>
    </p:titleStyle>
    <p:bodyStyle>
      <a:lvl1pPr marL="176213" indent="-176213" algn="l" rtl="0" eaLnBrk="1" fontAlgn="base" hangingPunct="1">
        <a:spcBef>
          <a:spcPct val="20000"/>
        </a:spcBef>
        <a:spcAft>
          <a:spcPct val="0"/>
        </a:spcAft>
        <a:buChar char="•"/>
        <a:defRPr sz="2000">
          <a:solidFill>
            <a:schemeClr val="tx1"/>
          </a:solidFill>
          <a:latin typeface="Calibri" pitchFamily="34" charset="0"/>
          <a:ea typeface="+mn-ea"/>
          <a:cs typeface="+mn-cs"/>
        </a:defRPr>
      </a:lvl1pPr>
      <a:lvl2pPr marL="360363" indent="-184150" algn="l" rtl="0" eaLnBrk="1" fontAlgn="base" hangingPunct="1">
        <a:spcBef>
          <a:spcPct val="20000"/>
        </a:spcBef>
        <a:spcAft>
          <a:spcPct val="0"/>
        </a:spcAft>
        <a:buChar char="–"/>
        <a:defRPr sz="1800">
          <a:solidFill>
            <a:schemeClr val="tx1"/>
          </a:solidFill>
          <a:latin typeface="Calibri" pitchFamily="34" charset="0"/>
        </a:defRPr>
      </a:lvl2pPr>
      <a:lvl3pPr marL="536575" indent="-176213" algn="l" rtl="0" eaLnBrk="1" fontAlgn="base" hangingPunct="1">
        <a:spcBef>
          <a:spcPct val="20000"/>
        </a:spcBef>
        <a:spcAft>
          <a:spcPct val="0"/>
        </a:spcAft>
        <a:buChar char="•"/>
        <a:defRPr sz="1600">
          <a:solidFill>
            <a:schemeClr val="tx1"/>
          </a:solidFill>
          <a:latin typeface="Calibri" pitchFamily="34" charset="0"/>
        </a:defRPr>
      </a:lvl3pPr>
      <a:lvl4pPr marL="720725" indent="-184150" algn="l" rtl="0" eaLnBrk="1" fontAlgn="base" hangingPunct="1">
        <a:spcBef>
          <a:spcPct val="20000"/>
        </a:spcBef>
        <a:spcAft>
          <a:spcPct val="0"/>
        </a:spcAft>
        <a:buChar char="–"/>
        <a:defRPr sz="1400">
          <a:solidFill>
            <a:schemeClr val="tx1"/>
          </a:solidFill>
          <a:latin typeface="Calibri" pitchFamily="34" charset="0"/>
        </a:defRPr>
      </a:lvl4pPr>
      <a:lvl5pPr marL="896938" indent="-176213" algn="l" rtl="0" eaLnBrk="1" fontAlgn="base" hangingPunct="1">
        <a:spcBef>
          <a:spcPct val="20000"/>
        </a:spcBef>
        <a:spcAft>
          <a:spcPct val="0"/>
        </a:spcAft>
        <a:buChar char="»"/>
        <a:defRPr sz="1400">
          <a:solidFill>
            <a:schemeClr val="tx1"/>
          </a:solidFill>
          <a:latin typeface="Calibri" pitchFamily="34" charset="0"/>
        </a:defRPr>
      </a:lvl5pPr>
      <a:lvl6pPr marL="1704975" indent="-84138" algn="l" rtl="0" eaLnBrk="1" fontAlgn="base" hangingPunct="1">
        <a:spcBef>
          <a:spcPct val="20000"/>
        </a:spcBef>
        <a:spcAft>
          <a:spcPct val="0"/>
        </a:spcAft>
        <a:buChar char="»"/>
        <a:defRPr sz="1600">
          <a:solidFill>
            <a:schemeClr val="tx1"/>
          </a:solidFill>
          <a:latin typeface="+mn-lt"/>
        </a:defRPr>
      </a:lvl6pPr>
      <a:lvl7pPr marL="2162175" indent="-84138" algn="l" rtl="0" eaLnBrk="1" fontAlgn="base" hangingPunct="1">
        <a:spcBef>
          <a:spcPct val="20000"/>
        </a:spcBef>
        <a:spcAft>
          <a:spcPct val="0"/>
        </a:spcAft>
        <a:buChar char="»"/>
        <a:defRPr sz="1600">
          <a:solidFill>
            <a:schemeClr val="tx1"/>
          </a:solidFill>
          <a:latin typeface="+mn-lt"/>
        </a:defRPr>
      </a:lvl7pPr>
      <a:lvl8pPr marL="2619375" indent="-84138" algn="l" rtl="0" eaLnBrk="1" fontAlgn="base" hangingPunct="1">
        <a:spcBef>
          <a:spcPct val="20000"/>
        </a:spcBef>
        <a:spcAft>
          <a:spcPct val="0"/>
        </a:spcAft>
        <a:buChar char="»"/>
        <a:defRPr sz="1600">
          <a:solidFill>
            <a:schemeClr val="tx1"/>
          </a:solidFill>
          <a:latin typeface="+mn-lt"/>
        </a:defRPr>
      </a:lvl8pPr>
      <a:lvl9pPr marL="3076575" indent="-84138" algn="l" rtl="0" eaLnBrk="1" fontAlgn="base" hangingPunct="1">
        <a:spcBef>
          <a:spcPct val="20000"/>
        </a:spcBef>
        <a:spcAft>
          <a:spcPct val="0"/>
        </a:spcAft>
        <a:buChar char="»"/>
        <a:defRPr sz="16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doi.org/10.1016/j.proeng.2017.05.225" TargetMode="Externa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8.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40.png"/><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tiff"/><Relationship Id="rId2" Type="http://schemas.openxmlformats.org/officeDocument/2006/relationships/image" Target="../media/image13.png"/><Relationship Id="rId1" Type="http://schemas.openxmlformats.org/officeDocument/2006/relationships/slideLayout" Target="../slideLayouts/slideLayout11.xml"/><Relationship Id="rId6" Type="http://schemas.openxmlformats.org/officeDocument/2006/relationships/image" Target="../media/image17.tiff"/><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2.jpeg"/><Relationship Id="rId5" Type="http://schemas.microsoft.com/office/2007/relationships/hdphoto" Target="../media/hdphoto2.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2.xml"/><Relationship Id="rId7" Type="http://schemas.microsoft.com/office/2007/relationships/hdphoto" Target="../media/hdphoto2.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3.jpeg"/><Relationship Id="rId4" Type="http://schemas.openxmlformats.org/officeDocument/2006/relationships/notesSlide" Target="../notesSlides/notesSlide5.xml"/><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6.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7.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SSA 2016 Annual meeting, 20-22 April, Reno, Nevada</a:t>
            </a:r>
            <a:endParaRPr lang="en-GB" dirty="0"/>
          </a:p>
        </p:txBody>
      </p:sp>
      <p:sp>
        <p:nvSpPr>
          <p:cNvPr id="3" name="Text Placeholder 2"/>
          <p:cNvSpPr>
            <a:spLocks noGrp="1"/>
          </p:cNvSpPr>
          <p:nvPr>
            <p:ph type="body" sz="quarter" idx="11"/>
          </p:nvPr>
        </p:nvSpPr>
        <p:spPr/>
        <p:txBody>
          <a:bodyPr/>
          <a:lstStyle/>
          <a:p>
            <a:pPr marL="0" indent="0">
              <a:buNone/>
            </a:pPr>
            <a:r>
              <a:rPr lang="en-US" dirty="0" smtClean="0"/>
              <a:t>Results </a:t>
            </a:r>
            <a:r>
              <a:rPr lang="en-US" dirty="0"/>
              <a:t>presented in the presentation has been already published in the following </a:t>
            </a:r>
            <a:r>
              <a:rPr lang="en-US" dirty="0" smtClean="0"/>
              <a:t>paper</a:t>
            </a:r>
            <a:r>
              <a:rPr lang="pl-PL" dirty="0" smtClean="0"/>
              <a:t>:</a:t>
            </a:r>
          </a:p>
          <a:p>
            <a:pPr marL="0" indent="0">
              <a:buNone/>
            </a:pPr>
            <a:endParaRPr lang="pl-PL" dirty="0"/>
          </a:p>
          <a:p>
            <a:pPr marL="0" indent="0">
              <a:buNone/>
            </a:pPr>
            <a:r>
              <a:rPr lang="pl-PL" dirty="0"/>
              <a:t>Kwiatek, G., K. Plenkers, P. Martínez-Garzón, M. Leonhardt, A. Zang, and G. Dresen (2017). New Insights into Fracture Process through In-Situ Acoustic Emission Monitoring During Fatigue Hydraulic Fracture Experiment in Äspö Hard Rock Laboratory, </a:t>
            </a:r>
            <a:r>
              <a:rPr lang="pl-PL" i="1" dirty="0"/>
              <a:t>Procedia Engineering</a:t>
            </a:r>
            <a:r>
              <a:rPr lang="pl-PL" dirty="0"/>
              <a:t> </a:t>
            </a:r>
            <a:r>
              <a:rPr lang="pl-PL" b="1" dirty="0"/>
              <a:t>191</a:t>
            </a:r>
            <a:r>
              <a:rPr lang="pl-PL" dirty="0"/>
              <a:t>, 618–622, doi </a:t>
            </a:r>
            <a:r>
              <a:rPr lang="pl-PL" dirty="0">
                <a:hlinkClick r:id="rId2"/>
              </a:rPr>
              <a:t>10.1016/j.proeng.2017.05.225</a:t>
            </a:r>
            <a:r>
              <a:rPr lang="pl-PL" dirty="0"/>
              <a:t>.</a:t>
            </a:r>
          </a:p>
          <a:p>
            <a:pPr marL="0" indent="0">
              <a:buNone/>
            </a:pPr>
            <a:endParaRPr lang="pl-PL" dirty="0" smtClean="0"/>
          </a:p>
          <a:p>
            <a:pPr marL="0" indent="0">
              <a:buNone/>
            </a:pPr>
            <a:r>
              <a:rPr lang="en-US" dirty="0"/>
              <a:t>Please consider referring to </a:t>
            </a:r>
            <a:r>
              <a:rPr lang="pl-PL" dirty="0" smtClean="0"/>
              <a:t>the </a:t>
            </a:r>
            <a:r>
              <a:rPr lang="en-US" dirty="0" smtClean="0"/>
              <a:t>above paper </a:t>
            </a:r>
            <a:r>
              <a:rPr lang="en-US" dirty="0"/>
              <a:t>if you find this presentation </a:t>
            </a:r>
            <a:r>
              <a:rPr lang="en-US" dirty="0" smtClean="0"/>
              <a:t>useful</a:t>
            </a:r>
            <a:r>
              <a:rPr lang="pl-PL" dirty="0" smtClean="0"/>
              <a:t>!</a:t>
            </a:r>
            <a:endParaRPr lang="pl-PL" dirty="0"/>
          </a:p>
        </p:txBody>
      </p:sp>
    </p:spTree>
    <p:extLst>
      <p:ext uri="{BB962C8B-B14F-4D97-AF65-F5344CB8AC3E}">
        <p14:creationId xmlns:p14="http://schemas.microsoft.com/office/powerpoint/2010/main" val="1527245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982142" y="2241708"/>
            <a:ext cx="3512737" cy="3826080"/>
          </a:xfrm>
          <a:prstGeom prst="rect">
            <a:avLst/>
          </a:prstGeom>
        </p:spPr>
      </p:pic>
      <p:sp>
        <p:nvSpPr>
          <p:cNvPr id="3" name="Title 2"/>
          <p:cNvSpPr>
            <a:spLocks noGrp="1"/>
          </p:cNvSpPr>
          <p:nvPr>
            <p:ph type="title"/>
          </p:nvPr>
        </p:nvSpPr>
        <p:spPr/>
        <p:txBody>
          <a:bodyPr/>
          <a:lstStyle/>
          <a:p>
            <a:r>
              <a:rPr lang="pl-PL" dirty="0" smtClean="0"/>
              <a:t>General characteristics of all AE events</a:t>
            </a:r>
            <a:endParaRPr lang="pl-PL" dirty="0"/>
          </a:p>
        </p:txBody>
      </p:sp>
      <p:sp>
        <p:nvSpPr>
          <p:cNvPr id="2" name="Footer Placeholder 1"/>
          <p:cNvSpPr>
            <a:spLocks noGrp="1"/>
          </p:cNvSpPr>
          <p:nvPr>
            <p:ph type="ftr" sz="quarter" idx="10"/>
          </p:nvPr>
        </p:nvSpPr>
        <p:spPr/>
        <p:txBody>
          <a:bodyPr/>
          <a:lstStyle/>
          <a:p>
            <a:r>
              <a:rPr lang="pl-PL" smtClean="0"/>
              <a:t>EUROCK 2017 20-22 June 2017, Ostrava, Czech Republic</a:t>
            </a:r>
            <a:endParaRPr lang="en-GB" dirty="0"/>
          </a:p>
        </p:txBody>
      </p:sp>
      <mc:AlternateContent xmlns:mc="http://schemas.openxmlformats.org/markup-compatibility/2006" xmlns:a14="http://schemas.microsoft.com/office/drawing/2010/main">
        <mc:Choice Requires="a14">
          <p:sp>
            <p:nvSpPr>
              <p:cNvPr id="4" name="Text Placeholder 3"/>
              <p:cNvSpPr>
                <a:spLocks noGrp="1"/>
              </p:cNvSpPr>
              <p:nvPr>
                <p:ph type="body" sz="quarter" idx="11"/>
              </p:nvPr>
            </p:nvSpPr>
            <p:spPr>
              <a:xfrm>
                <a:off x="71439" y="1268760"/>
                <a:ext cx="9001123" cy="1178379"/>
              </a:xfrm>
            </p:spPr>
            <p:txBody>
              <a:bodyPr/>
              <a:lstStyle/>
              <a:p>
                <a:pPr>
                  <a:spcBef>
                    <a:spcPts val="0"/>
                  </a:spcBef>
                </a:pPr>
                <a:r>
                  <a:rPr lang="pl-PL" dirty="0" smtClean="0"/>
                  <a:t>Magnitude-frequency relation: </a:t>
                </a:r>
                <a:r>
                  <a:rPr lang="pl-PL" i="1" dirty="0" smtClean="0"/>
                  <a:t>b</a:t>
                </a:r>
                <a:r>
                  <a:rPr lang="pl-PL" dirty="0" smtClean="0"/>
                  <a:t>=2.9</a:t>
                </a:r>
              </a:p>
              <a:p>
                <a:pPr>
                  <a:spcBef>
                    <a:spcPts val="0"/>
                  </a:spcBef>
                </a:pPr>
                <a:r>
                  <a:rPr lang="pl-PL" dirty="0" smtClean="0"/>
                  <a:t>Correlation of maximum magnitude with injection energy (</a:t>
                </a:r>
                <a14:m>
                  <m:oMath xmlns:m="http://schemas.openxmlformats.org/officeDocument/2006/math">
                    <m:r>
                      <a:rPr lang="pl-PL" b="0" i="1" smtClean="0">
                        <a:latin typeface="Cambria Math" panose="02040503050406030204" pitchFamily="18" charset="0"/>
                      </a:rPr>
                      <m:t>𝑃</m:t>
                    </m:r>
                    <m:r>
                      <a:rPr lang="pl-PL" b="0" i="1" smtClean="0">
                        <a:latin typeface="Cambria Math" panose="02040503050406030204" pitchFamily="18" charset="0"/>
                        <a:ea typeface="Cambria Math" panose="02040503050406030204" pitchFamily="18" charset="0"/>
                      </a:rPr>
                      <m:t>×</m:t>
                    </m:r>
                    <m:r>
                      <m:rPr>
                        <m:sty m:val="p"/>
                      </m:rPr>
                      <a:rPr lang="pl-PL" b="0" i="0" smtClean="0">
                        <a:latin typeface="Cambria Math" panose="02040503050406030204" pitchFamily="18" charset="0"/>
                        <a:ea typeface="Cambria Math" panose="02040503050406030204" pitchFamily="18" charset="0"/>
                      </a:rPr>
                      <m:t>Δ</m:t>
                    </m:r>
                    <m:r>
                      <a:rPr lang="pl-PL" b="0" i="1" smtClean="0">
                        <a:latin typeface="Cambria Math" panose="02040503050406030204" pitchFamily="18" charset="0"/>
                        <a:ea typeface="Cambria Math" panose="02040503050406030204" pitchFamily="18" charset="0"/>
                      </a:rPr>
                      <m:t>𝑉</m:t>
                    </m:r>
                  </m:oMath>
                </a14:m>
                <a:r>
                  <a:rPr lang="pl-PL" dirty="0" smtClean="0"/>
                  <a:t>)</a:t>
                </a:r>
                <a:endParaRPr lang="pl-PL" dirty="0"/>
              </a:p>
              <a:p>
                <a:endParaRPr lang="pl-PL" dirty="0"/>
              </a:p>
            </p:txBody>
          </p:sp>
        </mc:Choice>
        <mc:Fallback xmlns="">
          <p:sp>
            <p:nvSpPr>
              <p:cNvPr id="4" name="Text Placeholder 3"/>
              <p:cNvSpPr>
                <a:spLocks noGrp="1" noRot="1" noChangeAspect="1" noMove="1" noResize="1" noEditPoints="1" noAdjustHandles="1" noChangeArrowheads="1" noChangeShapeType="1" noTextEdit="1"/>
              </p:cNvSpPr>
              <p:nvPr>
                <p:ph type="body" sz="quarter" idx="11"/>
              </p:nvPr>
            </p:nvSpPr>
            <p:spPr>
              <a:xfrm>
                <a:off x="71439" y="1268760"/>
                <a:ext cx="9001123" cy="1178379"/>
              </a:xfrm>
              <a:blipFill>
                <a:blip r:embed="rId4"/>
                <a:stretch>
                  <a:fillRect l="-745" t="-3627"/>
                </a:stretch>
              </a:blipFill>
            </p:spPr>
            <p:txBody>
              <a:bodyPr/>
              <a:lstStyle/>
              <a:p>
                <a:r>
                  <a:rPr lang="pl-PL">
                    <a:noFill/>
                  </a:rPr>
                  <a:t> </a:t>
                </a:r>
              </a:p>
            </p:txBody>
          </p:sp>
        </mc:Fallback>
      </mc:AlternateContent>
      <p:sp>
        <p:nvSpPr>
          <p:cNvPr id="12" name="TextBox 11"/>
          <p:cNvSpPr txBox="1"/>
          <p:nvPr/>
        </p:nvSpPr>
        <p:spPr>
          <a:xfrm>
            <a:off x="1" y="6255234"/>
            <a:ext cx="9072562" cy="338554"/>
          </a:xfrm>
          <a:prstGeom prst="rect">
            <a:avLst/>
          </a:prstGeom>
          <a:noFill/>
        </p:spPr>
        <p:txBody>
          <a:bodyPr wrap="square" rtlCol="0">
            <a:spAutoFit/>
          </a:bodyPr>
          <a:lstStyle/>
          <a:p>
            <a:r>
              <a:rPr lang="pl-PL" sz="1600" b="1" i="1" dirty="0" smtClean="0">
                <a:solidFill>
                  <a:srgbClr val="0070C0"/>
                </a:solidFill>
                <a:latin typeface="+mn-lt"/>
              </a:rPr>
              <a:t>Kwiatek et al., JGR, (in prep)</a:t>
            </a:r>
            <a:endParaRPr lang="en-US" sz="2000" b="1" i="1" dirty="0">
              <a:solidFill>
                <a:srgbClr val="0070C0"/>
              </a:solidFill>
              <a:latin typeface="+mn-lt"/>
            </a:endParaRPr>
          </a:p>
        </p:txBody>
      </p:sp>
      <p:pic>
        <p:nvPicPr>
          <p:cNvPr id="8" name="Picture 7"/>
          <p:cNvPicPr>
            <a:picLocks noChangeAspect="1"/>
          </p:cNvPicPr>
          <p:nvPr/>
        </p:nvPicPr>
        <p:blipFill>
          <a:blip r:embed="rId5"/>
          <a:stretch>
            <a:fillRect/>
          </a:stretch>
        </p:blipFill>
        <p:spPr>
          <a:xfrm>
            <a:off x="233680" y="2447139"/>
            <a:ext cx="4748462" cy="3739280"/>
          </a:xfrm>
          <a:prstGeom prst="rect">
            <a:avLst/>
          </a:prstGeom>
        </p:spPr>
      </p:pic>
    </p:spTree>
    <p:extLst>
      <p:ext uri="{BB962C8B-B14F-4D97-AF65-F5344CB8AC3E}">
        <p14:creationId xmlns:p14="http://schemas.microsoft.com/office/powerpoint/2010/main" val="387290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pl-PL" dirty="0" smtClean="0"/>
              <a:t>Low seismic injection efficiency</a:t>
            </a:r>
            <a:endParaRPr lang="pl-PL" dirty="0"/>
          </a:p>
        </p:txBody>
      </p:sp>
      <p:sp>
        <p:nvSpPr>
          <p:cNvPr id="2" name="Footer Placeholder 1"/>
          <p:cNvSpPr>
            <a:spLocks noGrp="1"/>
          </p:cNvSpPr>
          <p:nvPr>
            <p:ph type="ftr" sz="quarter" idx="10"/>
          </p:nvPr>
        </p:nvSpPr>
        <p:spPr/>
        <p:txBody>
          <a:bodyPr/>
          <a:lstStyle/>
          <a:p>
            <a:r>
              <a:rPr lang="pl-PL" smtClean="0"/>
              <a:t>EUROCK 2017 20-22 June 2017, Ostrava, Czech Republic</a:t>
            </a:r>
            <a:endParaRPr lang="en-GB"/>
          </a:p>
        </p:txBody>
      </p:sp>
      <mc:AlternateContent xmlns:mc="http://schemas.openxmlformats.org/markup-compatibility/2006" xmlns:a14="http://schemas.microsoft.com/office/drawing/2010/main">
        <mc:Choice Requires="a14">
          <p:sp>
            <p:nvSpPr>
              <p:cNvPr id="4" name="Text Placeholder 3"/>
              <p:cNvSpPr>
                <a:spLocks noGrp="1"/>
              </p:cNvSpPr>
              <p:nvPr>
                <p:ph type="body" sz="quarter" idx="11"/>
              </p:nvPr>
            </p:nvSpPr>
            <p:spPr/>
            <p:txBody>
              <a:bodyPr/>
              <a:lstStyle/>
              <a:p>
                <a:pPr>
                  <a:spcBef>
                    <a:spcPts val="0"/>
                  </a:spcBef>
                </a:pPr>
                <a:r>
                  <a:rPr lang="pl-PL" dirty="0" smtClean="0"/>
                  <a:t>Low seismic injection efficiency </a:t>
                </a:r>
                <a14:m>
                  <m:oMath xmlns:m="http://schemas.openxmlformats.org/officeDocument/2006/math">
                    <m:sSub>
                      <m:sSubPr>
                        <m:ctrlPr>
                          <a:rPr lang="pl-PL" b="0" i="1" smtClean="0">
                            <a:latin typeface="Cambria Math" panose="02040503050406030204" pitchFamily="18" charset="0"/>
                          </a:rPr>
                        </m:ctrlPr>
                      </m:sSubPr>
                      <m:e>
                        <m:r>
                          <a:rPr lang="pl-PL" b="0" i="1" smtClean="0">
                            <a:latin typeface="Cambria Math" panose="02040503050406030204" pitchFamily="18" charset="0"/>
                          </a:rPr>
                          <m:t>𝐸</m:t>
                        </m:r>
                      </m:e>
                      <m:sub>
                        <m:r>
                          <m:rPr>
                            <m:sty m:val="p"/>
                          </m:rPr>
                          <a:rPr lang="pl-PL" b="0" i="0" smtClean="0">
                            <a:latin typeface="Cambria Math" panose="02040503050406030204" pitchFamily="18" charset="0"/>
                          </a:rPr>
                          <m:t>rad</m:t>
                        </m:r>
                      </m:sub>
                    </m:sSub>
                    <m:r>
                      <a:rPr lang="pl-PL" b="0" i="1" smtClean="0">
                        <a:latin typeface="Cambria Math" panose="02040503050406030204" pitchFamily="18" charset="0"/>
                      </a:rPr>
                      <m:t>/</m:t>
                    </m:r>
                    <m:sSub>
                      <m:sSubPr>
                        <m:ctrlPr>
                          <a:rPr lang="pl-PL" b="0" i="1" smtClean="0">
                            <a:latin typeface="Cambria Math" panose="02040503050406030204" pitchFamily="18" charset="0"/>
                          </a:rPr>
                        </m:ctrlPr>
                      </m:sSubPr>
                      <m:e>
                        <m:r>
                          <a:rPr lang="pl-PL" b="0" i="1" smtClean="0">
                            <a:latin typeface="Cambria Math" panose="02040503050406030204" pitchFamily="18" charset="0"/>
                          </a:rPr>
                          <m:t>𝐸</m:t>
                        </m:r>
                      </m:e>
                      <m:sub>
                        <m:r>
                          <m:rPr>
                            <m:sty m:val="p"/>
                          </m:rPr>
                          <a:rPr lang="pl-PL" b="0" i="0" smtClean="0">
                            <a:latin typeface="Cambria Math" panose="02040503050406030204" pitchFamily="18" charset="0"/>
                          </a:rPr>
                          <m:t>inj</m:t>
                        </m:r>
                      </m:sub>
                    </m:sSub>
                  </m:oMath>
                </a14:m>
                <a:r>
                  <a:rPr lang="pl-PL" dirty="0" smtClean="0"/>
                  <a:t> of 10</a:t>
                </a:r>
                <a:r>
                  <a:rPr lang="pl-PL" baseline="30000" dirty="0" smtClean="0"/>
                  <a:t>-5 </a:t>
                </a:r>
                <a:r>
                  <a:rPr lang="pl-PL" dirty="0" smtClean="0"/>
                  <a:t>(seismic efficiency: &lt;0.06)</a:t>
                </a:r>
              </a:p>
              <a:p>
                <a:pPr>
                  <a:spcBef>
                    <a:spcPts val="0"/>
                  </a:spcBef>
                </a:pPr>
                <a:r>
                  <a:rPr lang="pl-PL" dirty="0" smtClean="0"/>
                  <a:t>Seismic energy release correlates well with the rate of hydraulic energy</a:t>
                </a:r>
                <a:endParaRPr lang="en-US" b="1" dirty="0">
                  <a:solidFill>
                    <a:srgbClr val="0070C0"/>
                  </a:solidFill>
                </a:endParaRPr>
              </a:p>
              <a:p>
                <a:pPr marL="0" indent="0" algn="r">
                  <a:spcBef>
                    <a:spcPts val="0"/>
                  </a:spcBef>
                  <a:buNone/>
                </a:pPr>
                <a:r>
                  <a:rPr lang="pl-PL" dirty="0" smtClean="0">
                    <a:solidFill>
                      <a:srgbClr val="FF0000"/>
                    </a:solidFill>
                  </a:rPr>
                  <a:t>				</a:t>
                </a:r>
                <a:endParaRPr lang="en-US" dirty="0"/>
              </a:p>
            </p:txBody>
          </p:sp>
        </mc:Choice>
        <mc:Fallback xmlns="">
          <p:sp>
            <p:nvSpPr>
              <p:cNvPr id="4" name="Text Placeholder 3"/>
              <p:cNvSpPr>
                <a:spLocks noGrp="1" noRot="1" noChangeAspect="1" noMove="1" noResize="1" noEditPoints="1" noAdjustHandles="1" noChangeArrowheads="1" noChangeShapeType="1" noTextEdit="1"/>
              </p:cNvSpPr>
              <p:nvPr>
                <p:ph type="body" sz="quarter" idx="11"/>
              </p:nvPr>
            </p:nvSpPr>
            <p:spPr>
              <a:blipFill>
                <a:blip r:embed="rId3"/>
                <a:stretch>
                  <a:fillRect l="-745" t="-696"/>
                </a:stretch>
              </a:blipFill>
            </p:spPr>
            <p:txBody>
              <a:bodyPr/>
              <a:lstStyle/>
              <a:p>
                <a:r>
                  <a:rPr lang="pl-PL">
                    <a:noFill/>
                  </a:rPr>
                  <a:t> </a:t>
                </a:r>
              </a:p>
            </p:txBody>
          </p:sp>
        </mc:Fallback>
      </mc:AlternateContent>
      <p:sp>
        <p:nvSpPr>
          <p:cNvPr id="8" name="TextBox 7"/>
          <p:cNvSpPr txBox="1"/>
          <p:nvPr/>
        </p:nvSpPr>
        <p:spPr>
          <a:xfrm>
            <a:off x="1" y="6255234"/>
            <a:ext cx="9072562" cy="338554"/>
          </a:xfrm>
          <a:prstGeom prst="rect">
            <a:avLst/>
          </a:prstGeom>
          <a:noFill/>
        </p:spPr>
        <p:txBody>
          <a:bodyPr wrap="square" rtlCol="0">
            <a:spAutoFit/>
          </a:bodyPr>
          <a:lstStyle/>
          <a:p>
            <a:r>
              <a:rPr lang="pl-PL" sz="1600" b="1" i="1" dirty="0" smtClean="0">
                <a:solidFill>
                  <a:srgbClr val="0070C0"/>
                </a:solidFill>
                <a:latin typeface="+mn-lt"/>
              </a:rPr>
              <a:t>Kwiatek et al., JGR, (in prep)</a:t>
            </a:r>
            <a:endParaRPr lang="en-US" sz="2000" b="1" i="1" dirty="0">
              <a:solidFill>
                <a:srgbClr val="0070C0"/>
              </a:solidFill>
              <a:latin typeface="+mn-lt"/>
            </a:endParaRPr>
          </a:p>
        </p:txBody>
      </p:sp>
      <p:pic>
        <p:nvPicPr>
          <p:cNvPr id="9" name="Picture 8"/>
          <p:cNvPicPr>
            <a:picLocks noChangeAspect="1"/>
          </p:cNvPicPr>
          <p:nvPr/>
        </p:nvPicPr>
        <p:blipFill>
          <a:blip r:embed="rId4"/>
          <a:stretch>
            <a:fillRect/>
          </a:stretch>
        </p:blipFill>
        <p:spPr>
          <a:xfrm>
            <a:off x="348346" y="2152107"/>
            <a:ext cx="4419598" cy="3987442"/>
          </a:xfrm>
          <a:prstGeom prst="rect">
            <a:avLst/>
          </a:prstGeom>
        </p:spPr>
      </p:pic>
      <p:pic>
        <p:nvPicPr>
          <p:cNvPr id="7" name="Picture 6"/>
          <p:cNvPicPr>
            <a:picLocks noChangeAspect="1"/>
          </p:cNvPicPr>
          <p:nvPr/>
        </p:nvPicPr>
        <p:blipFill>
          <a:blip r:embed="rId5"/>
          <a:stretch>
            <a:fillRect/>
          </a:stretch>
        </p:blipFill>
        <p:spPr>
          <a:xfrm>
            <a:off x="4386945" y="2151410"/>
            <a:ext cx="4419598" cy="4009232"/>
          </a:xfrm>
          <a:prstGeom prst="rect">
            <a:avLst/>
          </a:prstGeom>
        </p:spPr>
      </p:pic>
      <p:sp>
        <p:nvSpPr>
          <p:cNvPr id="10" name="Rectangle 9"/>
          <p:cNvSpPr/>
          <p:nvPr/>
        </p:nvSpPr>
        <p:spPr>
          <a:xfrm>
            <a:off x="4147457" y="2152107"/>
            <a:ext cx="217716" cy="21368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609755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pl-PL" smtClean="0"/>
              <a:t>EUROCK 2017 20-22 June 2017, Ostrava, Czech Republic</a:t>
            </a:r>
            <a:endParaRPr lang="en-GB"/>
          </a:p>
        </p:txBody>
      </p:sp>
      <p:sp>
        <p:nvSpPr>
          <p:cNvPr id="3" name="Title 2"/>
          <p:cNvSpPr>
            <a:spLocks noGrp="1"/>
          </p:cNvSpPr>
          <p:nvPr>
            <p:ph type="title"/>
          </p:nvPr>
        </p:nvSpPr>
        <p:spPr/>
        <p:txBody>
          <a:bodyPr/>
          <a:lstStyle/>
          <a:p>
            <a:r>
              <a:rPr lang="pl-PL" dirty="0" smtClean="0"/>
              <a:t>Low seismic injection energy</a:t>
            </a:r>
            <a:endParaRPr lang="pl-PL" dirty="0"/>
          </a:p>
        </p:txBody>
      </p:sp>
      <mc:AlternateContent xmlns:mc="http://schemas.openxmlformats.org/markup-compatibility/2006" xmlns:a14="http://schemas.microsoft.com/office/drawing/2010/main">
        <mc:Choice Requires="a14">
          <p:sp>
            <p:nvSpPr>
              <p:cNvPr id="4" name="Text Placeholder 3"/>
              <p:cNvSpPr>
                <a:spLocks noGrp="1"/>
              </p:cNvSpPr>
              <p:nvPr>
                <p:ph type="body" sz="quarter" idx="11"/>
              </p:nvPr>
            </p:nvSpPr>
            <p:spPr>
              <a:xfrm>
                <a:off x="71438" y="494950"/>
                <a:ext cx="3085419" cy="6030394"/>
              </a:xfrm>
            </p:spPr>
            <p:txBody>
              <a:bodyPr/>
              <a:lstStyle/>
              <a:p>
                <a:pPr>
                  <a:spcBef>
                    <a:spcPts val="0"/>
                  </a:spcBef>
                </a:pPr>
                <a:r>
                  <a:rPr lang="pl-PL" dirty="0" smtClean="0"/>
                  <a:t>Observed </a:t>
                </a:r>
                <a14:m>
                  <m:oMath xmlns:m="http://schemas.openxmlformats.org/officeDocument/2006/math">
                    <m:sSubSup>
                      <m:sSubSupPr>
                        <m:ctrlPr>
                          <a:rPr lang="pl-PL" i="1">
                            <a:latin typeface="Cambria Math" panose="02040503050406030204" pitchFamily="18" charset="0"/>
                          </a:rPr>
                        </m:ctrlPr>
                      </m:sSubSupPr>
                      <m:e>
                        <m:r>
                          <a:rPr lang="pl-PL" i="1">
                            <a:latin typeface="Cambria Math" panose="02040503050406030204" pitchFamily="18" charset="0"/>
                          </a:rPr>
                          <m:t>𝑀</m:t>
                        </m:r>
                      </m:e>
                      <m:sub>
                        <m:r>
                          <m:rPr>
                            <m:sty m:val="p"/>
                          </m:rPr>
                          <a:rPr lang="pl-PL" i="0">
                            <a:latin typeface="Cambria Math" panose="02040503050406030204" pitchFamily="18" charset="0"/>
                          </a:rPr>
                          <m:t>W</m:t>
                        </m:r>
                      </m:sub>
                      <m:sup>
                        <m:r>
                          <m:rPr>
                            <m:sty m:val="p"/>
                          </m:rPr>
                          <a:rPr lang="pl-PL" i="0">
                            <a:latin typeface="Cambria Math" panose="02040503050406030204" pitchFamily="18" charset="0"/>
                          </a:rPr>
                          <m:t>max</m:t>
                        </m:r>
                      </m:sup>
                    </m:sSubSup>
                  </m:oMath>
                </a14:m>
                <a:r>
                  <a:rPr lang="pl-PL" dirty="0" smtClean="0"/>
                  <a:t> low (</a:t>
                </a:r>
                <a:r>
                  <a:rPr lang="pl-PL" dirty="0">
                    <a:solidFill>
                      <a:srgbClr val="FF0000"/>
                    </a:solidFill>
                  </a:rPr>
                  <a:t>-</a:t>
                </a:r>
                <a:r>
                  <a:rPr lang="pl-PL" dirty="0" smtClean="0">
                    <a:solidFill>
                      <a:srgbClr val="FF0000"/>
                    </a:solidFill>
                  </a:rPr>
                  <a:t>3.5</a:t>
                </a:r>
                <a:r>
                  <a:rPr lang="pl-PL" dirty="0" smtClean="0"/>
                  <a:t>)</a:t>
                </a:r>
                <a:r>
                  <a:rPr lang="pl-PL" dirty="0" smtClean="0">
                    <a:solidFill>
                      <a:srgbClr val="FF0000"/>
                    </a:solidFill>
                  </a:rPr>
                  <a:t> </a:t>
                </a:r>
                <a:r>
                  <a:rPr lang="pl-PL" dirty="0" smtClean="0"/>
                  <a:t>compared to McGarr’s model (</a:t>
                </a:r>
                <a:r>
                  <a:rPr lang="pl-PL" dirty="0" smtClean="0">
                    <a:solidFill>
                      <a:srgbClr val="FF0000"/>
                    </a:solidFill>
                  </a:rPr>
                  <a:t>-0.21</a:t>
                </a:r>
                <a:r>
                  <a:rPr lang="pl-PL" dirty="0" smtClean="0"/>
                  <a:t>) </a:t>
                </a:r>
              </a:p>
              <a:p>
                <a:pPr>
                  <a:spcBef>
                    <a:spcPts val="0"/>
                  </a:spcBef>
                </a:pPr>
                <a:r>
                  <a:rPr lang="pl-PL" dirty="0" smtClean="0"/>
                  <a:t>Low magnitude well explained by model of unstable / spontaneously arrested ruptures    </a:t>
                </a:r>
              </a:p>
              <a:p>
                <a:pPr marL="0" indent="0" algn="r">
                  <a:spcBef>
                    <a:spcPts val="0"/>
                  </a:spcBef>
                  <a:buNone/>
                </a:pPr>
                <a:r>
                  <a:rPr lang="pl-PL" sz="1600" b="1" dirty="0" smtClean="0">
                    <a:solidFill>
                      <a:srgbClr val="0070C0"/>
                    </a:solidFill>
                    <a:sym typeface="Webdings" panose="05030102010509060703" pitchFamily="18" charset="2"/>
                  </a:rPr>
                  <a:t>cf. </a:t>
                </a:r>
                <a:r>
                  <a:rPr lang="pl-PL" sz="1600" b="1" i="1" dirty="0" smtClean="0">
                    <a:solidFill>
                      <a:srgbClr val="0070C0"/>
                    </a:solidFill>
                    <a:sym typeface="Webdings" panose="05030102010509060703" pitchFamily="18" charset="2"/>
                  </a:rPr>
                  <a:t>Galis </a:t>
                </a:r>
                <a:r>
                  <a:rPr lang="pl-PL" sz="1600" b="1" i="1" dirty="0">
                    <a:solidFill>
                      <a:srgbClr val="0070C0"/>
                    </a:solidFill>
                    <a:sym typeface="Webdings" panose="05030102010509060703" pitchFamily="18" charset="2"/>
                  </a:rPr>
                  <a:t>et al</a:t>
                </a:r>
                <a:r>
                  <a:rPr lang="pl-PL" sz="1600" b="1" i="1" dirty="0" smtClean="0">
                    <a:solidFill>
                      <a:srgbClr val="0070C0"/>
                    </a:solidFill>
                    <a:sym typeface="Webdings" panose="05030102010509060703" pitchFamily="18" charset="2"/>
                  </a:rPr>
                  <a:t>. (proceedings Schatzalp 2017 workshop on induced seismicity)</a:t>
                </a:r>
                <a:r>
                  <a:rPr lang="pl-PL" b="1" dirty="0" smtClean="0">
                    <a:solidFill>
                      <a:srgbClr val="0070C0"/>
                    </a:solidFill>
                    <a:sym typeface="Webdings" panose="05030102010509060703" pitchFamily="18" charset="2"/>
                  </a:rPr>
                  <a:t> </a:t>
                </a:r>
                <a:endParaRPr lang="en-US" b="1" dirty="0">
                  <a:solidFill>
                    <a:srgbClr val="0070C0"/>
                  </a:solidFill>
                </a:endParaRPr>
              </a:p>
              <a:p>
                <a:pPr marL="0" indent="0" algn="r">
                  <a:spcBef>
                    <a:spcPts val="0"/>
                  </a:spcBef>
                  <a:buNone/>
                </a:pPr>
                <a:r>
                  <a:rPr lang="pl-PL" dirty="0" smtClean="0">
                    <a:solidFill>
                      <a:srgbClr val="FF0000"/>
                    </a:solidFill>
                  </a:rPr>
                  <a:t>				</a:t>
                </a:r>
                <a:endParaRPr lang="en-US" dirty="0"/>
              </a:p>
            </p:txBody>
          </p:sp>
        </mc:Choice>
        <mc:Fallback xmlns="">
          <p:sp>
            <p:nvSpPr>
              <p:cNvPr id="4" name="Text Placeholder 3"/>
              <p:cNvSpPr>
                <a:spLocks noGrp="1" noRot="1" noChangeAspect="1" noMove="1" noResize="1" noEditPoints="1" noAdjustHandles="1" noChangeArrowheads="1" noChangeShapeType="1" noTextEdit="1"/>
              </p:cNvSpPr>
              <p:nvPr>
                <p:ph type="body" sz="quarter" idx="11"/>
              </p:nvPr>
            </p:nvSpPr>
            <p:spPr>
              <a:xfrm>
                <a:off x="71438" y="494950"/>
                <a:ext cx="3085419" cy="6030394"/>
              </a:xfrm>
              <a:blipFill>
                <a:blip r:embed="rId3"/>
                <a:stretch>
                  <a:fillRect l="-2174" t="-708" r="-3360"/>
                </a:stretch>
              </a:blipFill>
            </p:spPr>
            <p:txBody>
              <a:bodyPr/>
              <a:lstStyle/>
              <a:p>
                <a:r>
                  <a:rPr lang="pl-PL">
                    <a:noFill/>
                  </a:rPr>
                  <a:t> </a:t>
                </a:r>
              </a:p>
            </p:txBody>
          </p:sp>
        </mc:Fallback>
      </mc:AlternateContent>
      <p:sp>
        <p:nvSpPr>
          <p:cNvPr id="8" name="TextBox 7"/>
          <p:cNvSpPr txBox="1"/>
          <p:nvPr/>
        </p:nvSpPr>
        <p:spPr>
          <a:xfrm>
            <a:off x="1" y="6255234"/>
            <a:ext cx="9072562" cy="338554"/>
          </a:xfrm>
          <a:prstGeom prst="rect">
            <a:avLst/>
          </a:prstGeom>
          <a:noFill/>
        </p:spPr>
        <p:txBody>
          <a:bodyPr wrap="square" rtlCol="0">
            <a:spAutoFit/>
          </a:bodyPr>
          <a:lstStyle/>
          <a:p>
            <a:r>
              <a:rPr lang="pl-PL" sz="1600" b="1" i="1" dirty="0" smtClean="0">
                <a:solidFill>
                  <a:srgbClr val="0070C0"/>
                </a:solidFill>
                <a:latin typeface="+mn-lt"/>
              </a:rPr>
              <a:t>Kwiatek et al., JGR, (in prep)</a:t>
            </a:r>
            <a:endParaRPr lang="en-US" sz="2000" b="1" i="1" dirty="0">
              <a:solidFill>
                <a:srgbClr val="0070C0"/>
              </a:solidFill>
              <a:latin typeface="+mn-lt"/>
            </a:endParaRPr>
          </a:p>
        </p:txBody>
      </p:sp>
      <p:pic>
        <p:nvPicPr>
          <p:cNvPr id="9" name="Picture 8"/>
          <p:cNvPicPr>
            <a:picLocks noChangeAspect="1"/>
          </p:cNvPicPr>
          <p:nvPr/>
        </p:nvPicPr>
        <p:blipFill>
          <a:blip r:embed="rId4"/>
          <a:stretch>
            <a:fillRect/>
          </a:stretch>
        </p:blipFill>
        <p:spPr>
          <a:xfrm>
            <a:off x="3331029" y="626769"/>
            <a:ext cx="5594391" cy="5661124"/>
          </a:xfrm>
          <a:prstGeom prst="rect">
            <a:avLst/>
          </a:prstGeom>
        </p:spPr>
      </p:pic>
    </p:spTree>
    <p:extLst>
      <p:ext uri="{BB962C8B-B14F-4D97-AF65-F5344CB8AC3E}">
        <p14:creationId xmlns:p14="http://schemas.microsoft.com/office/powerpoint/2010/main" val="3233690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pl-PL" dirty="0" smtClean="0"/>
              <a:t>Spatio-temporal behavior</a:t>
            </a:r>
            <a:endParaRPr lang="en-US" dirty="0"/>
          </a:p>
        </p:txBody>
      </p:sp>
      <p:sp>
        <p:nvSpPr>
          <p:cNvPr id="2" name="Footer Placeholder 1"/>
          <p:cNvSpPr>
            <a:spLocks noGrp="1"/>
          </p:cNvSpPr>
          <p:nvPr>
            <p:ph type="ftr" sz="quarter" idx="10"/>
          </p:nvPr>
        </p:nvSpPr>
        <p:spPr/>
        <p:txBody>
          <a:bodyPr/>
          <a:lstStyle/>
          <a:p>
            <a:r>
              <a:rPr lang="pl-PL" smtClean="0"/>
              <a:t>EUROCK 2017 20-22 June 2017, Ostrava, Czech Republic</a:t>
            </a:r>
            <a:endParaRPr lang="en-GB"/>
          </a:p>
        </p:txBody>
      </p:sp>
      <p:sp>
        <p:nvSpPr>
          <p:cNvPr id="4" name="Text Placeholder 3"/>
          <p:cNvSpPr>
            <a:spLocks noGrp="1"/>
          </p:cNvSpPr>
          <p:nvPr>
            <p:ph type="body" sz="quarter" idx="11"/>
          </p:nvPr>
        </p:nvSpPr>
        <p:spPr>
          <a:xfrm>
            <a:off x="71439" y="1268760"/>
            <a:ext cx="9001123" cy="1065878"/>
          </a:xfrm>
        </p:spPr>
        <p:txBody>
          <a:bodyPr numCol="1"/>
          <a:lstStyle/>
          <a:p>
            <a:pPr>
              <a:spcBef>
                <a:spcPts val="0"/>
              </a:spcBef>
            </a:pPr>
            <a:r>
              <a:rPr lang="pl-PL" dirty="0" smtClean="0"/>
              <a:t>Upward propagation of AEs during injection / retreat of AEs after shut-in </a:t>
            </a:r>
          </a:p>
          <a:p>
            <a:pPr>
              <a:spcBef>
                <a:spcPts val="0"/>
              </a:spcBef>
            </a:pPr>
            <a:r>
              <a:rPr lang="pl-PL" dirty="0" smtClean="0"/>
              <a:t>Transition </a:t>
            </a:r>
            <a:r>
              <a:rPr lang="pl-PL" dirty="0"/>
              <a:t>from shearing, crack </a:t>
            </a:r>
            <a:r>
              <a:rPr lang="pl-PL" dirty="0" smtClean="0"/>
              <a:t>opening, compaction </a:t>
            </a:r>
            <a:r>
              <a:rPr lang="pl-PL" dirty="0"/>
              <a:t>(injection) to crack closing and shearing (after shut-in</a:t>
            </a:r>
            <a:r>
              <a:rPr lang="pl-PL" dirty="0" smtClean="0"/>
              <a:t>)</a:t>
            </a:r>
            <a:endParaRPr lang="pl-PL" dirty="0"/>
          </a:p>
          <a:p>
            <a:pPr>
              <a:spcBef>
                <a:spcPts val="0"/>
              </a:spcBef>
            </a:pPr>
            <a:endParaRPr lang="pl-PL" dirty="0" smtClean="0"/>
          </a:p>
        </p:txBody>
      </p:sp>
      <p:pic>
        <p:nvPicPr>
          <p:cNvPr id="12" name="Picture 1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8444" r="16840"/>
          <a:stretch/>
        </p:blipFill>
        <p:spPr>
          <a:xfrm>
            <a:off x="6646616" y="2562226"/>
            <a:ext cx="2186745" cy="3414562"/>
          </a:xfrm>
          <a:prstGeom prst="rect">
            <a:avLst/>
          </a:prstGeom>
          <a:ln w="6350">
            <a:solidFill>
              <a:schemeClr val="tx1"/>
            </a:solidFill>
          </a:ln>
        </p:spPr>
      </p:pic>
      <p:sp>
        <p:nvSpPr>
          <p:cNvPr id="6" name="Right Arrow 5"/>
          <p:cNvSpPr/>
          <p:nvPr/>
        </p:nvSpPr>
        <p:spPr>
          <a:xfrm rot="15165840">
            <a:off x="7395855" y="4041852"/>
            <a:ext cx="246990" cy="271690"/>
          </a:xfrm>
          <a:prstGeom prst="rightArrow">
            <a:avLst/>
          </a:prstGeom>
          <a:solidFill>
            <a:srgbClr val="FFFFFF">
              <a:alpha val="58824"/>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Right Arrow 8"/>
          <p:cNvSpPr/>
          <p:nvPr/>
        </p:nvSpPr>
        <p:spPr>
          <a:xfrm rot="15165840">
            <a:off x="7499615" y="4330441"/>
            <a:ext cx="246990" cy="271690"/>
          </a:xfrm>
          <a:prstGeom prst="rightArrow">
            <a:avLst/>
          </a:prstGeom>
          <a:solidFill>
            <a:srgbClr val="FFFFFF">
              <a:alpha val="58824"/>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Right Arrow 9"/>
          <p:cNvSpPr/>
          <p:nvPr/>
        </p:nvSpPr>
        <p:spPr>
          <a:xfrm rot="15165840">
            <a:off x="7305065" y="3766238"/>
            <a:ext cx="246990" cy="271690"/>
          </a:xfrm>
          <a:prstGeom prst="rightArrow">
            <a:avLst/>
          </a:prstGeom>
          <a:solidFill>
            <a:srgbClr val="FFFFFF">
              <a:alpha val="58824"/>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TextBox 12"/>
          <p:cNvSpPr txBox="1"/>
          <p:nvPr/>
        </p:nvSpPr>
        <p:spPr>
          <a:xfrm>
            <a:off x="6985543" y="2613852"/>
            <a:ext cx="553357" cy="369332"/>
          </a:xfrm>
          <a:prstGeom prst="rect">
            <a:avLst/>
          </a:prstGeom>
          <a:noFill/>
        </p:spPr>
        <p:txBody>
          <a:bodyPr wrap="none" rtlCol="0">
            <a:spAutoFit/>
          </a:bodyPr>
          <a:lstStyle/>
          <a:p>
            <a:r>
              <a:rPr lang="pl-PL" b="1" dirty="0" smtClean="0">
                <a:solidFill>
                  <a:srgbClr val="3333CC"/>
                </a:solidFill>
                <a:latin typeface="+mn-lt"/>
              </a:rPr>
              <a:t>HF2</a:t>
            </a:r>
          </a:p>
        </p:txBody>
      </p:sp>
      <p:sp>
        <p:nvSpPr>
          <p:cNvPr id="11" name="TextBox 10"/>
          <p:cNvSpPr txBox="1"/>
          <p:nvPr/>
        </p:nvSpPr>
        <p:spPr>
          <a:xfrm>
            <a:off x="1" y="6255234"/>
            <a:ext cx="9072562" cy="338554"/>
          </a:xfrm>
          <a:prstGeom prst="rect">
            <a:avLst/>
          </a:prstGeom>
          <a:noFill/>
        </p:spPr>
        <p:txBody>
          <a:bodyPr wrap="square" rtlCol="0">
            <a:spAutoFit/>
          </a:bodyPr>
          <a:lstStyle/>
          <a:p>
            <a:r>
              <a:rPr lang="pl-PL" sz="1600" b="1" i="1" dirty="0" smtClean="0">
                <a:solidFill>
                  <a:srgbClr val="0070C0"/>
                </a:solidFill>
                <a:latin typeface="+mn-lt"/>
              </a:rPr>
              <a:t>Kwiatek et al., JGR, (in prep)</a:t>
            </a:r>
            <a:endParaRPr lang="en-US" sz="2000" b="1" i="1" dirty="0">
              <a:solidFill>
                <a:srgbClr val="0070C0"/>
              </a:solidFill>
              <a:latin typeface="+mn-lt"/>
            </a:endParaRPr>
          </a:p>
        </p:txBody>
      </p:sp>
      <p:pic>
        <p:nvPicPr>
          <p:cNvPr id="5" name="Picture 4"/>
          <p:cNvPicPr>
            <a:picLocks noChangeAspect="1"/>
          </p:cNvPicPr>
          <p:nvPr/>
        </p:nvPicPr>
        <p:blipFill>
          <a:blip r:embed="rId5"/>
          <a:stretch>
            <a:fillRect/>
          </a:stretch>
        </p:blipFill>
        <p:spPr>
          <a:xfrm>
            <a:off x="370391" y="2574907"/>
            <a:ext cx="6075560" cy="3559517"/>
          </a:xfrm>
          <a:prstGeom prst="rect">
            <a:avLst/>
          </a:prstGeom>
        </p:spPr>
      </p:pic>
    </p:spTree>
    <p:extLst>
      <p:ext uri="{BB962C8B-B14F-4D97-AF65-F5344CB8AC3E}">
        <p14:creationId xmlns:p14="http://schemas.microsoft.com/office/powerpoint/2010/main" val="14760493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70391" y="2584883"/>
            <a:ext cx="6058533" cy="3549541"/>
          </a:xfrm>
          <a:prstGeom prst="rect">
            <a:avLst/>
          </a:prstGeom>
        </p:spPr>
      </p:pic>
      <p:sp>
        <p:nvSpPr>
          <p:cNvPr id="3" name="Title 2"/>
          <p:cNvSpPr>
            <a:spLocks noGrp="1"/>
          </p:cNvSpPr>
          <p:nvPr>
            <p:ph type="title"/>
          </p:nvPr>
        </p:nvSpPr>
        <p:spPr/>
        <p:txBody>
          <a:bodyPr/>
          <a:lstStyle/>
          <a:p>
            <a:r>
              <a:rPr lang="pl-PL" dirty="0" smtClean="0"/>
              <a:t>Spatio-temporal behavior</a:t>
            </a:r>
            <a:endParaRPr lang="en-US" dirty="0"/>
          </a:p>
        </p:txBody>
      </p:sp>
      <p:sp>
        <p:nvSpPr>
          <p:cNvPr id="2" name="Footer Placeholder 1"/>
          <p:cNvSpPr>
            <a:spLocks noGrp="1"/>
          </p:cNvSpPr>
          <p:nvPr>
            <p:ph type="ftr" sz="quarter" idx="10"/>
          </p:nvPr>
        </p:nvSpPr>
        <p:spPr/>
        <p:txBody>
          <a:bodyPr/>
          <a:lstStyle/>
          <a:p>
            <a:r>
              <a:rPr lang="pl-PL" smtClean="0"/>
              <a:t>EUROCK 2017 20-22 June 2017, Ostrava, Czech Republic</a:t>
            </a:r>
            <a:endParaRPr lang="en-GB"/>
          </a:p>
        </p:txBody>
      </p:sp>
      <p:sp>
        <p:nvSpPr>
          <p:cNvPr id="4" name="Text Placeholder 3"/>
          <p:cNvSpPr>
            <a:spLocks noGrp="1"/>
          </p:cNvSpPr>
          <p:nvPr>
            <p:ph type="body" sz="quarter" idx="11"/>
          </p:nvPr>
        </p:nvSpPr>
        <p:spPr>
          <a:xfrm>
            <a:off x="71439" y="1268760"/>
            <a:ext cx="9001123" cy="1065878"/>
          </a:xfrm>
        </p:spPr>
        <p:txBody>
          <a:bodyPr numCol="1"/>
          <a:lstStyle/>
          <a:p>
            <a:pPr>
              <a:spcBef>
                <a:spcPts val="0"/>
              </a:spcBef>
            </a:pPr>
            <a:r>
              <a:rPr lang="pl-PL" dirty="0" smtClean="0"/>
              <a:t>Upward propagation of AEs during injection / retreat of AEs after shut-in </a:t>
            </a:r>
          </a:p>
          <a:p>
            <a:pPr>
              <a:spcBef>
                <a:spcPts val="0"/>
              </a:spcBef>
            </a:pPr>
            <a:r>
              <a:rPr lang="pl-PL" dirty="0" smtClean="0"/>
              <a:t>Transition </a:t>
            </a:r>
            <a:r>
              <a:rPr lang="pl-PL" dirty="0"/>
              <a:t>from shearing, crack </a:t>
            </a:r>
            <a:r>
              <a:rPr lang="pl-PL" dirty="0" smtClean="0"/>
              <a:t>opening, compaction </a:t>
            </a:r>
            <a:r>
              <a:rPr lang="pl-PL" dirty="0"/>
              <a:t>(injection) to crack closing and shearing (after shut-in</a:t>
            </a:r>
            <a:r>
              <a:rPr lang="pl-PL" dirty="0" smtClean="0"/>
              <a:t>)</a:t>
            </a:r>
            <a:endParaRPr lang="pl-PL" dirty="0"/>
          </a:p>
          <a:p>
            <a:pPr>
              <a:spcBef>
                <a:spcPts val="0"/>
              </a:spcBef>
            </a:pPr>
            <a:endParaRPr lang="pl-PL" dirty="0" smtClean="0"/>
          </a:p>
        </p:txBody>
      </p:sp>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l="8444" r="16840"/>
          <a:stretch/>
        </p:blipFill>
        <p:spPr>
          <a:xfrm>
            <a:off x="6646616" y="2562226"/>
            <a:ext cx="2186745" cy="3414562"/>
          </a:xfrm>
          <a:prstGeom prst="rect">
            <a:avLst/>
          </a:prstGeom>
          <a:ln w="6350">
            <a:solidFill>
              <a:schemeClr val="tx1"/>
            </a:solidFill>
          </a:ln>
        </p:spPr>
      </p:pic>
      <p:sp>
        <p:nvSpPr>
          <p:cNvPr id="6" name="Right Arrow 5"/>
          <p:cNvSpPr/>
          <p:nvPr/>
        </p:nvSpPr>
        <p:spPr>
          <a:xfrm rot="15165840">
            <a:off x="8439769" y="4200053"/>
            <a:ext cx="246990" cy="271690"/>
          </a:xfrm>
          <a:prstGeom prst="rightArrow">
            <a:avLst/>
          </a:prstGeom>
          <a:solidFill>
            <a:srgbClr val="FFFFFF">
              <a:alpha val="58824"/>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Right Arrow 8"/>
          <p:cNvSpPr/>
          <p:nvPr/>
        </p:nvSpPr>
        <p:spPr>
          <a:xfrm rot="15165840">
            <a:off x="8543529" y="4488642"/>
            <a:ext cx="246990" cy="271690"/>
          </a:xfrm>
          <a:prstGeom prst="rightArrow">
            <a:avLst/>
          </a:prstGeom>
          <a:solidFill>
            <a:srgbClr val="FFFFFF">
              <a:alpha val="58824"/>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Right Arrow 9"/>
          <p:cNvSpPr/>
          <p:nvPr/>
        </p:nvSpPr>
        <p:spPr>
          <a:xfrm rot="15165840">
            <a:off x="8348979" y="3924439"/>
            <a:ext cx="246990" cy="271690"/>
          </a:xfrm>
          <a:prstGeom prst="rightArrow">
            <a:avLst/>
          </a:prstGeom>
          <a:solidFill>
            <a:srgbClr val="FFFFFF">
              <a:alpha val="58824"/>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TextBox 12"/>
          <p:cNvSpPr txBox="1"/>
          <p:nvPr/>
        </p:nvSpPr>
        <p:spPr>
          <a:xfrm>
            <a:off x="7947329" y="3535222"/>
            <a:ext cx="553357" cy="369332"/>
          </a:xfrm>
          <a:prstGeom prst="rect">
            <a:avLst/>
          </a:prstGeom>
          <a:noFill/>
        </p:spPr>
        <p:txBody>
          <a:bodyPr wrap="none" rtlCol="0">
            <a:spAutoFit/>
          </a:bodyPr>
          <a:lstStyle/>
          <a:p>
            <a:r>
              <a:rPr lang="pl-PL" b="1" dirty="0" smtClean="0">
                <a:solidFill>
                  <a:srgbClr val="008000"/>
                </a:solidFill>
                <a:latin typeface="+mn-lt"/>
              </a:rPr>
              <a:t>HF1</a:t>
            </a:r>
          </a:p>
        </p:txBody>
      </p:sp>
      <p:sp>
        <p:nvSpPr>
          <p:cNvPr id="11" name="TextBox 10"/>
          <p:cNvSpPr txBox="1"/>
          <p:nvPr/>
        </p:nvSpPr>
        <p:spPr>
          <a:xfrm>
            <a:off x="1" y="6255234"/>
            <a:ext cx="9072562" cy="338554"/>
          </a:xfrm>
          <a:prstGeom prst="rect">
            <a:avLst/>
          </a:prstGeom>
          <a:noFill/>
        </p:spPr>
        <p:txBody>
          <a:bodyPr wrap="square" rtlCol="0">
            <a:spAutoFit/>
          </a:bodyPr>
          <a:lstStyle/>
          <a:p>
            <a:r>
              <a:rPr lang="pl-PL" sz="1600" b="1" i="1" dirty="0" smtClean="0">
                <a:solidFill>
                  <a:srgbClr val="0070C0"/>
                </a:solidFill>
                <a:latin typeface="+mn-lt"/>
              </a:rPr>
              <a:t>Kwiatek et al., JGR, (in prep)</a:t>
            </a:r>
            <a:endParaRPr lang="en-US" sz="2000" b="1" i="1" dirty="0">
              <a:solidFill>
                <a:srgbClr val="0070C0"/>
              </a:solidFill>
              <a:latin typeface="+mn-lt"/>
            </a:endParaRPr>
          </a:p>
        </p:txBody>
      </p:sp>
    </p:spTree>
    <p:extLst>
      <p:ext uri="{BB962C8B-B14F-4D97-AF65-F5344CB8AC3E}">
        <p14:creationId xmlns:p14="http://schemas.microsoft.com/office/powerpoint/2010/main" val="42679329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pl-PL" dirty="0" smtClean="0"/>
              <a:t>Apparent hydraulic diffusivity changes</a:t>
            </a:r>
            <a:endParaRPr lang="pl-PL" dirty="0"/>
          </a:p>
        </p:txBody>
      </p:sp>
      <p:sp>
        <p:nvSpPr>
          <p:cNvPr id="2" name="Footer Placeholder 1"/>
          <p:cNvSpPr>
            <a:spLocks noGrp="1"/>
          </p:cNvSpPr>
          <p:nvPr>
            <p:ph type="ftr" sz="quarter" idx="10"/>
          </p:nvPr>
        </p:nvSpPr>
        <p:spPr/>
        <p:txBody>
          <a:bodyPr/>
          <a:lstStyle/>
          <a:p>
            <a:r>
              <a:rPr lang="pl-PL" smtClean="0"/>
              <a:t>EUROCK 2017 20-22 June 2017, Ostrava, Czech Republic</a:t>
            </a:r>
            <a:endParaRPr lang="en-GB"/>
          </a:p>
        </p:txBody>
      </p:sp>
      <p:sp>
        <p:nvSpPr>
          <p:cNvPr id="4" name="Text Placeholder 3"/>
          <p:cNvSpPr>
            <a:spLocks noGrp="1"/>
          </p:cNvSpPr>
          <p:nvPr>
            <p:ph type="body" sz="quarter" idx="11"/>
          </p:nvPr>
        </p:nvSpPr>
        <p:spPr/>
        <p:txBody>
          <a:bodyPr/>
          <a:lstStyle/>
          <a:p>
            <a:pPr>
              <a:spcBef>
                <a:spcPts val="0"/>
              </a:spcBef>
            </a:pPr>
            <a:r>
              <a:rPr lang="pl-PL" dirty="0" smtClean="0"/>
              <a:t>Subsequent stimulations lead to faster propagating seismicity reaching larger distances </a:t>
            </a:r>
            <a:r>
              <a:rPr lang="pl-PL" dirty="0" smtClean="0">
                <a:sym typeface="Webdings" panose="05030102010509060703" pitchFamily="18" charset="2"/>
              </a:rPr>
              <a:t>increase of damage and permeability</a:t>
            </a:r>
            <a:endParaRPr lang="pl-PL" dirty="0" smtClean="0"/>
          </a:p>
          <a:p>
            <a:pPr>
              <a:spcBef>
                <a:spcPts val="0"/>
              </a:spcBef>
            </a:pPr>
            <a:r>
              <a:rPr lang="pl-PL" dirty="0" smtClean="0"/>
              <a:t>Increased </a:t>
            </a:r>
            <a:r>
              <a:rPr lang="pl-PL" dirty="0"/>
              <a:t>apparent </a:t>
            </a:r>
            <a:r>
              <a:rPr lang="pl-PL" dirty="0" smtClean="0"/>
              <a:t>hydraulic diffusivity for HF2 from 0.005m</a:t>
            </a:r>
            <a:r>
              <a:rPr lang="pl-PL" baseline="30000" dirty="0" smtClean="0"/>
              <a:t>2</a:t>
            </a:r>
            <a:r>
              <a:rPr lang="pl-PL" dirty="0" smtClean="0"/>
              <a:t>/s </a:t>
            </a:r>
            <a:r>
              <a:rPr lang="pl-PL" dirty="0" smtClean="0">
                <a:sym typeface="Webdings" panose="05030102010509060703" pitchFamily="18" charset="2"/>
              </a:rPr>
              <a:t>0.08m</a:t>
            </a:r>
            <a:r>
              <a:rPr lang="pl-PL" baseline="30000" dirty="0" smtClean="0">
                <a:sym typeface="Webdings" panose="05030102010509060703" pitchFamily="18" charset="2"/>
              </a:rPr>
              <a:t>2</a:t>
            </a:r>
            <a:r>
              <a:rPr lang="pl-PL" dirty="0" smtClean="0">
                <a:sym typeface="Webdings" panose="05030102010509060703" pitchFamily="18" charset="2"/>
              </a:rPr>
              <a:t>/s</a:t>
            </a:r>
          </a:p>
          <a:p>
            <a:endParaRPr lang="pl-PL" dirty="0"/>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8444" r="16840"/>
          <a:stretch/>
        </p:blipFill>
        <p:spPr>
          <a:xfrm>
            <a:off x="6452047" y="2562226"/>
            <a:ext cx="2186745" cy="3414562"/>
          </a:xfrm>
          <a:prstGeom prst="rect">
            <a:avLst/>
          </a:prstGeom>
          <a:ln w="6350">
            <a:solidFill>
              <a:schemeClr val="tx1"/>
            </a:solidFill>
          </a:ln>
        </p:spPr>
      </p:pic>
      <p:sp>
        <p:nvSpPr>
          <p:cNvPr id="7" name="Right Arrow 6"/>
          <p:cNvSpPr/>
          <p:nvPr/>
        </p:nvSpPr>
        <p:spPr>
          <a:xfrm rot="15165840">
            <a:off x="7201286" y="4041852"/>
            <a:ext cx="246990" cy="271690"/>
          </a:xfrm>
          <a:prstGeom prst="rightArrow">
            <a:avLst/>
          </a:prstGeom>
          <a:solidFill>
            <a:srgbClr val="FFFFFF">
              <a:alpha val="58824"/>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Right Arrow 8"/>
          <p:cNvSpPr/>
          <p:nvPr/>
        </p:nvSpPr>
        <p:spPr>
          <a:xfrm rot="15165840">
            <a:off x="7305046" y="4330441"/>
            <a:ext cx="246990" cy="271690"/>
          </a:xfrm>
          <a:prstGeom prst="rightArrow">
            <a:avLst/>
          </a:prstGeom>
          <a:solidFill>
            <a:srgbClr val="FFFFFF">
              <a:alpha val="58824"/>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Right Arrow 9"/>
          <p:cNvSpPr/>
          <p:nvPr/>
        </p:nvSpPr>
        <p:spPr>
          <a:xfrm rot="15165840">
            <a:off x="7110496" y="3766238"/>
            <a:ext cx="246990" cy="271690"/>
          </a:xfrm>
          <a:prstGeom prst="rightArrow">
            <a:avLst/>
          </a:prstGeom>
          <a:solidFill>
            <a:srgbClr val="FFFFFF">
              <a:alpha val="58824"/>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TextBox 10"/>
          <p:cNvSpPr txBox="1"/>
          <p:nvPr/>
        </p:nvSpPr>
        <p:spPr>
          <a:xfrm>
            <a:off x="7442480" y="2574907"/>
            <a:ext cx="1245790" cy="646331"/>
          </a:xfrm>
          <a:prstGeom prst="rect">
            <a:avLst/>
          </a:prstGeom>
          <a:noFill/>
        </p:spPr>
        <p:txBody>
          <a:bodyPr wrap="none" rtlCol="0">
            <a:spAutoFit/>
          </a:bodyPr>
          <a:lstStyle/>
          <a:p>
            <a:r>
              <a:rPr lang="pl-PL" b="1" dirty="0" smtClean="0">
                <a:solidFill>
                  <a:srgbClr val="3333CC"/>
                </a:solidFill>
                <a:latin typeface="+mn-lt"/>
              </a:rPr>
              <a:t>HF2</a:t>
            </a:r>
          </a:p>
          <a:p>
            <a:r>
              <a:rPr lang="pl-PL" b="1" dirty="0" smtClean="0">
                <a:solidFill>
                  <a:srgbClr val="3333CC"/>
                </a:solidFill>
                <a:latin typeface="+mn-lt"/>
              </a:rPr>
              <a:t>continuous</a:t>
            </a:r>
            <a:endParaRPr lang="pl-PL" sz="1400" b="1" dirty="0">
              <a:solidFill>
                <a:srgbClr val="3333CC"/>
              </a:solidFill>
              <a:latin typeface="+mn-lt"/>
            </a:endParaRPr>
          </a:p>
        </p:txBody>
      </p:sp>
      <p:pic>
        <p:nvPicPr>
          <p:cNvPr id="12" name="Picture 11"/>
          <p:cNvPicPr>
            <a:picLocks noChangeAspect="1"/>
          </p:cNvPicPr>
          <p:nvPr/>
        </p:nvPicPr>
        <p:blipFill>
          <a:blip r:embed="rId5"/>
          <a:stretch>
            <a:fillRect/>
          </a:stretch>
        </p:blipFill>
        <p:spPr>
          <a:xfrm>
            <a:off x="539218" y="2549641"/>
            <a:ext cx="5358532" cy="3830021"/>
          </a:xfrm>
          <a:prstGeom prst="rect">
            <a:avLst/>
          </a:prstGeom>
        </p:spPr>
      </p:pic>
    </p:spTree>
    <p:extLst>
      <p:ext uri="{BB962C8B-B14F-4D97-AF65-F5344CB8AC3E}">
        <p14:creationId xmlns:p14="http://schemas.microsoft.com/office/powerpoint/2010/main" val="29098603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pl-PL" smtClean="0"/>
              <a:t>EUROCK 2017 20-22 June 2017, Ostrava, Czech Republic</a:t>
            </a:r>
            <a:endParaRPr lang="en-GB"/>
          </a:p>
        </p:txBody>
      </p:sp>
      <p:sp>
        <p:nvSpPr>
          <p:cNvPr id="3" name="Title 2"/>
          <p:cNvSpPr>
            <a:spLocks noGrp="1"/>
          </p:cNvSpPr>
          <p:nvPr>
            <p:ph type="title"/>
          </p:nvPr>
        </p:nvSpPr>
        <p:spPr/>
        <p:txBody>
          <a:bodyPr/>
          <a:lstStyle/>
          <a:p>
            <a:r>
              <a:rPr lang="pl-PL" dirty="0" smtClean="0"/>
              <a:t>AE mechanisms and injection/pressure changes</a:t>
            </a:r>
            <a:endParaRPr lang="pl-PL" dirty="0"/>
          </a:p>
        </p:txBody>
      </p:sp>
      <p:sp>
        <p:nvSpPr>
          <p:cNvPr id="4" name="Text Placeholder 3"/>
          <p:cNvSpPr>
            <a:spLocks noGrp="1"/>
          </p:cNvSpPr>
          <p:nvPr>
            <p:ph type="body" sz="quarter" idx="11"/>
          </p:nvPr>
        </p:nvSpPr>
        <p:spPr>
          <a:xfrm>
            <a:off x="71439" y="494950"/>
            <a:ext cx="3548583" cy="3470560"/>
          </a:xfrm>
        </p:spPr>
        <p:txBody>
          <a:bodyPr/>
          <a:lstStyle/>
          <a:p>
            <a:pPr marL="180000">
              <a:spcBef>
                <a:spcPts val="0"/>
              </a:spcBef>
            </a:pPr>
            <a:r>
              <a:rPr lang="pl-PL" dirty="0" smtClean="0"/>
              <a:t>Limited focal mechanism data</a:t>
            </a:r>
          </a:p>
          <a:p>
            <a:pPr marL="3787" indent="0" algn="r">
              <a:spcBef>
                <a:spcPts val="0"/>
              </a:spcBef>
              <a:buNone/>
            </a:pPr>
            <a:r>
              <a:rPr lang="pl-PL" sz="1600" b="1" dirty="0" smtClean="0">
                <a:solidFill>
                  <a:srgbClr val="0070C0"/>
                </a:solidFill>
                <a:sym typeface="Webdings" panose="05030102010509060703" pitchFamily="18" charset="2"/>
              </a:rPr>
              <a:t></a:t>
            </a:r>
            <a:r>
              <a:rPr lang="pl-PL" sz="1600" b="1" dirty="0" smtClean="0">
                <a:solidFill>
                  <a:srgbClr val="0070C0"/>
                </a:solidFill>
              </a:rPr>
              <a:t>hybridMT software package</a:t>
            </a:r>
          </a:p>
          <a:p>
            <a:pPr marL="3787" indent="0" algn="r">
              <a:spcBef>
                <a:spcPts val="0"/>
              </a:spcBef>
              <a:buNone/>
            </a:pPr>
            <a:r>
              <a:rPr lang="pl-PL" sz="1600" b="1" i="1" dirty="0" smtClean="0">
                <a:solidFill>
                  <a:srgbClr val="0070C0"/>
                </a:solidFill>
              </a:rPr>
              <a:t>Kwiatek et al. </a:t>
            </a:r>
            <a:r>
              <a:rPr lang="pl-PL" sz="1600" b="1" dirty="0" smtClean="0">
                <a:solidFill>
                  <a:srgbClr val="0070C0"/>
                </a:solidFill>
              </a:rPr>
              <a:t>(SRL, 2016)</a:t>
            </a:r>
          </a:p>
          <a:p>
            <a:pPr marL="180000">
              <a:spcBef>
                <a:spcPts val="0"/>
              </a:spcBef>
            </a:pPr>
            <a:r>
              <a:rPr lang="pl-PL" dirty="0" smtClean="0"/>
              <a:t>Complexity of faulting</a:t>
            </a:r>
          </a:p>
          <a:p>
            <a:pPr marL="180000">
              <a:spcBef>
                <a:spcPts val="0"/>
              </a:spcBef>
            </a:pPr>
            <a:r>
              <a:rPr lang="pl-PL" dirty="0" smtClean="0"/>
              <a:t>Fault planes mostly critically stressed</a:t>
            </a:r>
          </a:p>
          <a:p>
            <a:pPr marL="180000">
              <a:spcBef>
                <a:spcPts val="0"/>
              </a:spcBef>
            </a:pPr>
            <a:r>
              <a:rPr lang="pl-PL" dirty="0" smtClean="0"/>
              <a:t>EQs with less optimally oriented planes at higher injection pressures</a:t>
            </a:r>
          </a:p>
          <a:p>
            <a:pPr marL="3787" indent="0" algn="r">
              <a:spcBef>
                <a:spcPts val="0"/>
              </a:spcBef>
              <a:buNone/>
            </a:pPr>
            <a:r>
              <a:rPr lang="pl-PL" sz="1600" b="1" dirty="0">
                <a:solidFill>
                  <a:srgbClr val="0070C0"/>
                </a:solidFill>
                <a:sym typeface="Webdings" panose="05030102010509060703" pitchFamily="18" charset="2"/>
              </a:rPr>
              <a:t> </a:t>
            </a:r>
            <a:r>
              <a:rPr lang="pl-PL" sz="1600" b="1" i="1" dirty="0">
                <a:solidFill>
                  <a:srgbClr val="0070C0"/>
                </a:solidFill>
              </a:rPr>
              <a:t>Martínez-Garzón et al.</a:t>
            </a:r>
            <a:r>
              <a:rPr lang="pl-PL" sz="1600" b="1" dirty="0">
                <a:solidFill>
                  <a:srgbClr val="0070C0"/>
                </a:solidFill>
              </a:rPr>
              <a:t> </a:t>
            </a:r>
            <a:r>
              <a:rPr lang="pl-PL" sz="1600" b="1" dirty="0" smtClean="0">
                <a:solidFill>
                  <a:srgbClr val="0070C0"/>
                </a:solidFill>
              </a:rPr>
              <a:t>(JGR, 2016)</a:t>
            </a:r>
            <a:endParaRPr lang="pl-PL" sz="1600" b="1" dirty="0">
              <a:solidFill>
                <a:srgbClr val="0070C0"/>
              </a:solidFill>
            </a:endParaRPr>
          </a:p>
          <a:p>
            <a:pPr marL="3787" indent="0">
              <a:spcBef>
                <a:spcPts val="0"/>
              </a:spcBef>
              <a:buNone/>
            </a:pPr>
            <a:endParaRPr lang="pl-PL" dirty="0" smtClean="0"/>
          </a:p>
          <a:p>
            <a:pPr marL="0" indent="0">
              <a:buNone/>
            </a:pPr>
            <a:endParaRPr lang="pl-PL" dirty="0"/>
          </a:p>
        </p:txBody>
      </p: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3747066" y="576292"/>
            <a:ext cx="5061881" cy="2530941"/>
          </a:xfrm>
          <a:prstGeom prst="rect">
            <a:avLst/>
          </a:prstGeom>
        </p:spPr>
      </p:pic>
      <p:sp>
        <p:nvSpPr>
          <p:cNvPr id="29" name="TextBox 28"/>
          <p:cNvSpPr txBox="1"/>
          <p:nvPr/>
        </p:nvSpPr>
        <p:spPr>
          <a:xfrm>
            <a:off x="651953" y="3748683"/>
            <a:ext cx="2373662" cy="892552"/>
          </a:xfrm>
          <a:prstGeom prst="rect">
            <a:avLst/>
          </a:prstGeom>
          <a:solidFill>
            <a:schemeClr val="bg1"/>
          </a:solidFill>
        </p:spPr>
        <p:txBody>
          <a:bodyPr wrap="square" rtlCol="0">
            <a:spAutoFit/>
          </a:bodyPr>
          <a:lstStyle/>
          <a:p>
            <a:pPr algn="r"/>
            <a:r>
              <a:rPr lang="pl-PL" dirty="0" smtClean="0">
                <a:latin typeface="+mn-lt"/>
              </a:rPr>
              <a:t>Stress tensor from overcoring </a:t>
            </a:r>
            <a:r>
              <a:rPr lang="pl-PL" dirty="0" smtClean="0">
                <a:latin typeface="+mn-lt"/>
                <a:sym typeface="Webdings" panose="05030102010509060703" pitchFamily="18" charset="2"/>
              </a:rPr>
              <a:t></a:t>
            </a:r>
            <a:endParaRPr lang="pl-PL" dirty="0" smtClean="0">
              <a:latin typeface="+mn-lt"/>
            </a:endParaRPr>
          </a:p>
          <a:p>
            <a:pPr algn="r"/>
            <a:r>
              <a:rPr lang="pl-PL" sz="1600" b="1" i="1" dirty="0" smtClean="0">
                <a:solidFill>
                  <a:srgbClr val="0070C0"/>
                </a:solidFill>
                <a:latin typeface="+mn-lt"/>
              </a:rPr>
              <a:t>(Ask, IJRMMS, 2006)</a:t>
            </a:r>
          </a:p>
        </p:txBody>
      </p:sp>
      <p:grpSp>
        <p:nvGrpSpPr>
          <p:cNvPr id="30" name="Group 29"/>
          <p:cNvGrpSpPr/>
          <p:nvPr/>
        </p:nvGrpSpPr>
        <p:grpSpPr>
          <a:xfrm>
            <a:off x="264692" y="4480939"/>
            <a:ext cx="2204868" cy="1719420"/>
            <a:chOff x="2982080" y="4636076"/>
            <a:chExt cx="2204868" cy="1719420"/>
          </a:xfrm>
        </p:grpSpPr>
        <p:cxnSp>
          <p:nvCxnSpPr>
            <p:cNvPr id="31" name="Straight Arrow Connector 30"/>
            <p:cNvCxnSpPr/>
            <p:nvPr/>
          </p:nvCxnSpPr>
          <p:spPr>
            <a:xfrm flipH="1" flipV="1">
              <a:off x="3542712" y="4636076"/>
              <a:ext cx="717431" cy="7040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982080" y="4636076"/>
              <a:ext cx="937244" cy="861774"/>
            </a:xfrm>
            <a:prstGeom prst="rect">
              <a:avLst/>
            </a:prstGeom>
            <a:noFill/>
          </p:spPr>
          <p:txBody>
            <a:bodyPr wrap="none" rtlCol="0">
              <a:spAutoFit/>
            </a:bodyPr>
            <a:lstStyle/>
            <a:p>
              <a:pPr algn="ctr"/>
              <a:r>
                <a:rPr lang="pl-PL" b="1" dirty="0">
                  <a:latin typeface="+mn-lt"/>
                </a:rPr>
                <a:t>S</a:t>
              </a:r>
              <a:r>
                <a:rPr lang="pl-PL" b="1" baseline="-25000" dirty="0">
                  <a:latin typeface="+mn-lt"/>
                </a:rPr>
                <a:t>1</a:t>
              </a:r>
              <a:r>
                <a:rPr lang="pl-PL" sz="1600" b="1" dirty="0">
                  <a:latin typeface="+mn-lt"/>
                </a:rPr>
                <a:t> </a:t>
              </a:r>
              <a:endParaRPr lang="pl-PL" sz="1600" b="1" dirty="0" smtClean="0">
                <a:latin typeface="+mn-lt"/>
              </a:endParaRPr>
            </a:p>
            <a:p>
              <a:pPr algn="ctr"/>
              <a:r>
                <a:rPr lang="pl-PL" sz="1600" b="1" dirty="0" smtClean="0">
                  <a:latin typeface="+mn-lt"/>
                </a:rPr>
                <a:t>312</a:t>
              </a:r>
              <a:r>
                <a:rPr lang="pl-PL" sz="1600" b="1" dirty="0" smtClean="0">
                  <a:latin typeface="+mn-lt"/>
                  <a:sym typeface="Symbol" panose="05050102010706020507" pitchFamily="18" charset="2"/>
                </a:rPr>
                <a:t></a:t>
              </a:r>
              <a:r>
                <a:rPr lang="pl-PL" sz="1600" b="1" dirty="0" smtClean="0">
                  <a:latin typeface="+mn-lt"/>
                </a:rPr>
                <a:t>/3</a:t>
              </a:r>
              <a:r>
                <a:rPr lang="pl-PL" sz="1600" b="1" dirty="0" smtClean="0">
                  <a:latin typeface="+mn-lt"/>
                  <a:sym typeface="Symbol" panose="05050102010706020507" pitchFamily="18" charset="2"/>
                </a:rPr>
                <a:t></a:t>
              </a:r>
            </a:p>
            <a:p>
              <a:pPr algn="ctr"/>
              <a:r>
                <a:rPr lang="pl-PL" sz="1600" b="1" dirty="0" smtClean="0">
                  <a:latin typeface="+mn-lt"/>
                  <a:sym typeface="Symbol" panose="05050102010706020507" pitchFamily="18" charset="2"/>
                </a:rPr>
                <a:t>22.6MPa</a:t>
              </a:r>
              <a:endParaRPr lang="en-US" sz="1050" b="1" dirty="0">
                <a:latin typeface="+mn-lt"/>
              </a:endParaRPr>
            </a:p>
          </p:txBody>
        </p:sp>
        <p:cxnSp>
          <p:nvCxnSpPr>
            <p:cNvPr id="33" name="Straight Arrow Connector 32"/>
            <p:cNvCxnSpPr/>
            <p:nvPr/>
          </p:nvCxnSpPr>
          <p:spPr>
            <a:xfrm flipV="1">
              <a:off x="4260143" y="5008870"/>
              <a:ext cx="296029" cy="31642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4137072" y="5340136"/>
              <a:ext cx="123071" cy="385014"/>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546907" y="5493722"/>
              <a:ext cx="957313" cy="861774"/>
            </a:xfrm>
            <a:prstGeom prst="rect">
              <a:avLst/>
            </a:prstGeom>
            <a:noFill/>
          </p:spPr>
          <p:txBody>
            <a:bodyPr wrap="none" rtlCol="0">
              <a:spAutoFit/>
            </a:bodyPr>
            <a:lstStyle/>
            <a:p>
              <a:pPr algn="ctr"/>
              <a:r>
                <a:rPr lang="pl-PL" b="1" dirty="0" smtClean="0">
                  <a:latin typeface="+mn-lt"/>
                </a:rPr>
                <a:t>S</a:t>
              </a:r>
              <a:r>
                <a:rPr lang="pl-PL" b="1" baseline="-25000" dirty="0" smtClean="0">
                  <a:latin typeface="+mn-lt"/>
                </a:rPr>
                <a:t>3</a:t>
              </a:r>
              <a:r>
                <a:rPr lang="pl-PL" b="1" dirty="0" smtClean="0">
                  <a:latin typeface="+mn-lt"/>
                </a:rPr>
                <a:t> </a:t>
              </a:r>
            </a:p>
            <a:p>
              <a:pPr algn="ctr"/>
              <a:r>
                <a:rPr lang="pl-PL" sz="1600" b="1" dirty="0" smtClean="0">
                  <a:latin typeface="+mn-lt"/>
                </a:rPr>
                <a:t>200</a:t>
              </a:r>
              <a:r>
                <a:rPr lang="pl-PL" sz="1600" b="1" dirty="0" smtClean="0">
                  <a:latin typeface="+mn-lt"/>
                  <a:sym typeface="Symbol" panose="05050102010706020507" pitchFamily="18" charset="2"/>
                </a:rPr>
                <a:t></a:t>
              </a:r>
              <a:r>
                <a:rPr lang="pl-PL" sz="1600" b="1" dirty="0" smtClean="0">
                  <a:latin typeface="+mn-lt"/>
                </a:rPr>
                <a:t>/80</a:t>
              </a:r>
              <a:r>
                <a:rPr lang="pl-PL" sz="1600" b="1" dirty="0" smtClean="0">
                  <a:latin typeface="+mn-lt"/>
                  <a:sym typeface="Symbol" panose="05050102010706020507" pitchFamily="18" charset="2"/>
                </a:rPr>
                <a:t></a:t>
              </a:r>
            </a:p>
            <a:p>
              <a:pPr algn="ctr"/>
              <a:r>
                <a:rPr lang="pl-PL" sz="1600" b="1" dirty="0" smtClean="0">
                  <a:latin typeface="+mn-lt"/>
                  <a:sym typeface="Symbol" panose="05050102010706020507" pitchFamily="18" charset="2"/>
                </a:rPr>
                <a:t>8.1MPa</a:t>
              </a:r>
              <a:endParaRPr lang="en-US" sz="1600" b="1" dirty="0">
                <a:latin typeface="+mn-lt"/>
              </a:endParaRPr>
            </a:p>
          </p:txBody>
        </p:sp>
        <p:sp>
          <p:nvSpPr>
            <p:cNvPr id="36" name="TextBox 35"/>
            <p:cNvSpPr txBox="1"/>
            <p:nvPr/>
          </p:nvSpPr>
          <p:spPr>
            <a:xfrm>
              <a:off x="4353899" y="4847987"/>
              <a:ext cx="833049" cy="861774"/>
            </a:xfrm>
            <a:prstGeom prst="rect">
              <a:avLst/>
            </a:prstGeom>
            <a:noFill/>
          </p:spPr>
          <p:txBody>
            <a:bodyPr wrap="none" rtlCol="0">
              <a:spAutoFit/>
            </a:bodyPr>
            <a:lstStyle/>
            <a:p>
              <a:pPr algn="ctr"/>
              <a:r>
                <a:rPr lang="pl-PL" b="1" dirty="0" smtClean="0">
                  <a:latin typeface="+mn-lt"/>
                </a:rPr>
                <a:t>S</a:t>
              </a:r>
              <a:r>
                <a:rPr lang="pl-PL" b="1" baseline="-25000" dirty="0" smtClean="0">
                  <a:latin typeface="+mn-lt"/>
                </a:rPr>
                <a:t>2</a:t>
              </a:r>
              <a:r>
                <a:rPr lang="pl-PL" b="1" dirty="0" smtClean="0">
                  <a:latin typeface="+mn-lt"/>
                </a:rPr>
                <a:t> </a:t>
              </a:r>
            </a:p>
            <a:p>
              <a:pPr algn="ctr"/>
              <a:r>
                <a:rPr lang="pl-PL" sz="1600" b="1" dirty="0" smtClean="0">
                  <a:latin typeface="+mn-lt"/>
                </a:rPr>
                <a:t>43</a:t>
              </a:r>
              <a:r>
                <a:rPr lang="pl-PL" sz="1600" b="1" dirty="0" smtClean="0">
                  <a:latin typeface="+mn-lt"/>
                  <a:sym typeface="Symbol" panose="05050102010706020507" pitchFamily="18" charset="2"/>
                </a:rPr>
                <a:t></a:t>
              </a:r>
              <a:r>
                <a:rPr lang="pl-PL" sz="1600" b="1" dirty="0" smtClean="0">
                  <a:latin typeface="+mn-lt"/>
                </a:rPr>
                <a:t>/9</a:t>
              </a:r>
              <a:r>
                <a:rPr lang="pl-PL" sz="1600" b="1" dirty="0" smtClean="0">
                  <a:latin typeface="+mn-lt"/>
                  <a:sym typeface="Symbol" panose="05050102010706020507" pitchFamily="18" charset="2"/>
                </a:rPr>
                <a:t></a:t>
              </a:r>
            </a:p>
            <a:p>
              <a:pPr algn="ctr"/>
              <a:r>
                <a:rPr lang="pl-PL" sz="1600" b="1" dirty="0" smtClean="0">
                  <a:latin typeface="+mn-lt"/>
                  <a:sym typeface="Symbol" panose="05050102010706020507" pitchFamily="18" charset="2"/>
                </a:rPr>
                <a:t>9.5MPa</a:t>
              </a:r>
              <a:endParaRPr lang="en-US" sz="1600" b="1" dirty="0">
                <a:latin typeface="+mn-lt"/>
              </a:endParaRPr>
            </a:p>
          </p:txBody>
        </p:sp>
      </p:grpSp>
      <p:sp>
        <p:nvSpPr>
          <p:cNvPr id="18" name="TextBox 17"/>
          <p:cNvSpPr txBox="1"/>
          <p:nvPr/>
        </p:nvSpPr>
        <p:spPr>
          <a:xfrm>
            <a:off x="7826773" y="576292"/>
            <a:ext cx="1245790" cy="646331"/>
          </a:xfrm>
          <a:prstGeom prst="rect">
            <a:avLst/>
          </a:prstGeom>
          <a:noFill/>
        </p:spPr>
        <p:txBody>
          <a:bodyPr wrap="none" rtlCol="0">
            <a:spAutoFit/>
          </a:bodyPr>
          <a:lstStyle/>
          <a:p>
            <a:r>
              <a:rPr lang="pl-PL" b="1" dirty="0" smtClean="0">
                <a:solidFill>
                  <a:srgbClr val="3333CC"/>
                </a:solidFill>
                <a:latin typeface="+mn-lt"/>
              </a:rPr>
              <a:t>HF2</a:t>
            </a:r>
          </a:p>
          <a:p>
            <a:r>
              <a:rPr lang="pl-PL" b="1" dirty="0" smtClean="0">
                <a:solidFill>
                  <a:srgbClr val="3333CC"/>
                </a:solidFill>
                <a:latin typeface="+mn-lt"/>
              </a:rPr>
              <a:t>continuous</a:t>
            </a:r>
            <a:endParaRPr lang="pl-PL" sz="1400" b="1" dirty="0">
              <a:solidFill>
                <a:srgbClr val="3333CC"/>
              </a:solidFill>
              <a:latin typeface="+mn-lt"/>
            </a:endParaRPr>
          </a:p>
        </p:txBody>
      </p:sp>
      <p:sp>
        <p:nvSpPr>
          <p:cNvPr id="20" name="TextBox 19"/>
          <p:cNvSpPr txBox="1"/>
          <p:nvPr/>
        </p:nvSpPr>
        <p:spPr>
          <a:xfrm>
            <a:off x="3768529" y="576292"/>
            <a:ext cx="1245790" cy="646331"/>
          </a:xfrm>
          <a:prstGeom prst="rect">
            <a:avLst/>
          </a:prstGeom>
          <a:noFill/>
        </p:spPr>
        <p:txBody>
          <a:bodyPr wrap="none" rtlCol="0">
            <a:spAutoFit/>
          </a:bodyPr>
          <a:lstStyle/>
          <a:p>
            <a:r>
              <a:rPr lang="pl-PL" b="1" dirty="0" smtClean="0">
                <a:solidFill>
                  <a:srgbClr val="FF9900"/>
                </a:solidFill>
                <a:latin typeface="+mn-lt"/>
              </a:rPr>
              <a:t>HF6</a:t>
            </a:r>
          </a:p>
          <a:p>
            <a:r>
              <a:rPr lang="pl-PL" b="1" dirty="0" smtClean="0">
                <a:solidFill>
                  <a:srgbClr val="FF9900"/>
                </a:solidFill>
                <a:latin typeface="+mn-lt"/>
              </a:rPr>
              <a:t>continuous</a:t>
            </a:r>
          </a:p>
        </p:txBody>
      </p:sp>
      <p:sp>
        <p:nvSpPr>
          <p:cNvPr id="7" name="Rectangle 6"/>
          <p:cNvSpPr/>
          <p:nvPr/>
        </p:nvSpPr>
        <p:spPr>
          <a:xfrm>
            <a:off x="3909060" y="4274820"/>
            <a:ext cx="1268730" cy="865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TextBox 18"/>
          <p:cNvSpPr txBox="1"/>
          <p:nvPr/>
        </p:nvSpPr>
        <p:spPr>
          <a:xfrm>
            <a:off x="1" y="6255234"/>
            <a:ext cx="9072562" cy="338554"/>
          </a:xfrm>
          <a:prstGeom prst="rect">
            <a:avLst/>
          </a:prstGeom>
          <a:noFill/>
        </p:spPr>
        <p:txBody>
          <a:bodyPr wrap="square" rtlCol="0">
            <a:spAutoFit/>
          </a:bodyPr>
          <a:lstStyle/>
          <a:p>
            <a:r>
              <a:rPr lang="pl-PL" sz="1600" b="1" i="1" dirty="0" smtClean="0">
                <a:solidFill>
                  <a:srgbClr val="0070C0"/>
                </a:solidFill>
                <a:latin typeface="+mn-lt"/>
              </a:rPr>
              <a:t>Kwiatek et al., JGR, (in prep)</a:t>
            </a:r>
            <a:endParaRPr lang="en-US" sz="2000" b="1" i="1" dirty="0">
              <a:solidFill>
                <a:srgbClr val="0070C0"/>
              </a:solidFill>
              <a:latin typeface="+mn-lt"/>
            </a:endParaRPr>
          </a:p>
        </p:txBody>
      </p:sp>
      <p:pic>
        <p:nvPicPr>
          <p:cNvPr id="8" name="Picture 7"/>
          <p:cNvPicPr>
            <a:picLocks noChangeAspect="1"/>
          </p:cNvPicPr>
          <p:nvPr/>
        </p:nvPicPr>
        <p:blipFill>
          <a:blip r:embed="rId5"/>
          <a:stretch>
            <a:fillRect/>
          </a:stretch>
        </p:blipFill>
        <p:spPr>
          <a:xfrm>
            <a:off x="3358253" y="3439886"/>
            <a:ext cx="5450694" cy="3059851"/>
          </a:xfrm>
          <a:prstGeom prst="rect">
            <a:avLst/>
          </a:prstGeom>
        </p:spPr>
      </p:pic>
    </p:spTree>
    <p:extLst>
      <p:ext uri="{BB962C8B-B14F-4D97-AF65-F5344CB8AC3E}">
        <p14:creationId xmlns:p14="http://schemas.microsoft.com/office/powerpoint/2010/main" val="3676839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pl-PL" smtClean="0"/>
              <a:t>EUROCK 2017 20-22 June 2017, Ostrava, Czech Republic</a:t>
            </a:r>
            <a:endParaRPr lang="en-GB"/>
          </a:p>
        </p:txBody>
      </p:sp>
      <p:sp>
        <p:nvSpPr>
          <p:cNvPr id="3" name="Title 2"/>
          <p:cNvSpPr>
            <a:spLocks noGrp="1"/>
          </p:cNvSpPr>
          <p:nvPr>
            <p:ph type="title"/>
          </p:nvPr>
        </p:nvSpPr>
        <p:spPr/>
        <p:txBody>
          <a:bodyPr/>
          <a:lstStyle/>
          <a:p>
            <a:r>
              <a:rPr lang="pl-PL" dirty="0" smtClean="0"/>
              <a:t>Stress tensor vs injection</a:t>
            </a:r>
            <a:endParaRPr lang="pl-PL" dirty="0"/>
          </a:p>
        </p:txBody>
      </p:sp>
      <p:sp>
        <p:nvSpPr>
          <p:cNvPr id="4" name="Text Placeholder 3"/>
          <p:cNvSpPr>
            <a:spLocks noGrp="1"/>
          </p:cNvSpPr>
          <p:nvPr>
            <p:ph type="body" sz="quarter" idx="11"/>
          </p:nvPr>
        </p:nvSpPr>
        <p:spPr>
          <a:xfrm>
            <a:off x="71438" y="494950"/>
            <a:ext cx="5434417" cy="6030394"/>
          </a:xfrm>
        </p:spPr>
        <p:txBody>
          <a:bodyPr/>
          <a:lstStyle/>
          <a:p>
            <a:r>
              <a:rPr lang="pl-PL" dirty="0" smtClean="0"/>
              <a:t>Using aggregated polarity data from similar refracs and stress inversion from P-wave polarities</a:t>
            </a:r>
          </a:p>
          <a:p>
            <a:r>
              <a:rPr lang="pl-PL" dirty="0" smtClean="0"/>
              <a:t>Post-injection AE data reproduce stress tensor orientation from overcoring</a:t>
            </a:r>
          </a:p>
          <a:p>
            <a:r>
              <a:rPr lang="pl-PL" dirty="0" smtClean="0"/>
              <a:t>Different stress tensor for injection period</a:t>
            </a:r>
          </a:p>
          <a:p>
            <a:pPr marL="0" indent="0" algn="r">
              <a:buNone/>
            </a:pPr>
            <a:r>
              <a:rPr lang="pl-PL" sz="1600" b="1" dirty="0" smtClean="0">
                <a:solidFill>
                  <a:srgbClr val="0070C0"/>
                </a:solidFill>
                <a:sym typeface="Webdings" panose="05030102010509060703" pitchFamily="18" charset="2"/>
              </a:rPr>
              <a:t> </a:t>
            </a:r>
            <a:r>
              <a:rPr lang="pl-PL" sz="1600" b="1" i="1" dirty="0" smtClean="0">
                <a:solidFill>
                  <a:srgbClr val="0070C0"/>
                </a:solidFill>
              </a:rPr>
              <a:t>Martínez-Garzón et al.</a:t>
            </a:r>
            <a:r>
              <a:rPr lang="pl-PL" sz="1600" b="1" dirty="0" smtClean="0">
                <a:solidFill>
                  <a:srgbClr val="0070C0"/>
                </a:solidFill>
              </a:rPr>
              <a:t> (GRL, 2013)</a:t>
            </a:r>
          </a:p>
          <a:p>
            <a:pPr marL="0" indent="0" algn="r">
              <a:buNone/>
            </a:pPr>
            <a:r>
              <a:rPr lang="pl-PL" sz="1600" b="1" dirty="0" smtClean="0">
                <a:solidFill>
                  <a:srgbClr val="0070C0"/>
                </a:solidFill>
                <a:sym typeface="Webdings" panose="05030102010509060703" pitchFamily="18" charset="2"/>
              </a:rPr>
              <a:t> </a:t>
            </a:r>
            <a:r>
              <a:rPr lang="pl-PL" sz="1600" b="1" i="1" dirty="0" smtClean="0">
                <a:solidFill>
                  <a:srgbClr val="0070C0"/>
                </a:solidFill>
              </a:rPr>
              <a:t>Ziegler et al.</a:t>
            </a:r>
            <a:r>
              <a:rPr lang="pl-PL" sz="1600" b="1" dirty="0" smtClean="0">
                <a:solidFill>
                  <a:srgbClr val="0070C0"/>
                </a:solidFill>
              </a:rPr>
              <a:t> (GRL, submitted)</a:t>
            </a:r>
          </a:p>
        </p:txBody>
      </p:sp>
      <p:pic>
        <p:nvPicPr>
          <p:cNvPr id="6151" name="Picture 7" descr="hf24s25sı si &#10;hf24s25sı s3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255" y="3707350"/>
            <a:ext cx="2267584" cy="2586423"/>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hf13i15i24i25i1 _sl &#10;hf13i15i24i25i1 _s3 &#10;٩٥ &#10;ل -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9963" y="3670354"/>
            <a:ext cx="2234458" cy="25290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83173" y="3409160"/>
            <a:ext cx="1617752" cy="646331"/>
          </a:xfrm>
          <a:prstGeom prst="rect">
            <a:avLst/>
          </a:prstGeom>
          <a:solidFill>
            <a:schemeClr val="bg1"/>
          </a:solidFill>
        </p:spPr>
        <p:txBody>
          <a:bodyPr wrap="none" rtlCol="0">
            <a:spAutoFit/>
          </a:bodyPr>
          <a:lstStyle/>
          <a:p>
            <a:pPr algn="ctr"/>
            <a:r>
              <a:rPr lang="pl-PL" sz="2000" dirty="0" smtClean="0">
                <a:latin typeface="+mn-lt"/>
              </a:rPr>
              <a:t>Post-injection</a:t>
            </a:r>
            <a:endParaRPr lang="pl-PL" dirty="0" smtClean="0">
              <a:latin typeface="+mn-lt"/>
            </a:endParaRPr>
          </a:p>
          <a:p>
            <a:pPr algn="ctr"/>
            <a:r>
              <a:rPr lang="pl-PL" sz="1600" dirty="0" smtClean="0">
                <a:solidFill>
                  <a:schemeClr val="bg1">
                    <a:lumMod val="50000"/>
                  </a:schemeClr>
                </a:solidFill>
                <a:latin typeface="+mn-lt"/>
              </a:rPr>
              <a:t>HF2/4+HF2/5</a:t>
            </a:r>
            <a:endParaRPr lang="pl-PL" dirty="0">
              <a:solidFill>
                <a:schemeClr val="bg1">
                  <a:lumMod val="50000"/>
                </a:schemeClr>
              </a:solidFill>
              <a:latin typeface="+mn-lt"/>
            </a:endParaRPr>
          </a:p>
        </p:txBody>
      </p:sp>
      <p:sp>
        <p:nvSpPr>
          <p:cNvPr id="14" name="TextBox 13"/>
          <p:cNvSpPr txBox="1"/>
          <p:nvPr/>
        </p:nvSpPr>
        <p:spPr>
          <a:xfrm>
            <a:off x="3037050" y="3399573"/>
            <a:ext cx="1923924" cy="646331"/>
          </a:xfrm>
          <a:prstGeom prst="rect">
            <a:avLst/>
          </a:prstGeom>
          <a:solidFill>
            <a:schemeClr val="bg1"/>
          </a:solidFill>
        </p:spPr>
        <p:txBody>
          <a:bodyPr wrap="none" rtlCol="0">
            <a:spAutoFit/>
          </a:bodyPr>
          <a:lstStyle/>
          <a:p>
            <a:pPr algn="ctr"/>
            <a:r>
              <a:rPr lang="pl-PL" sz="2000" dirty="0" smtClean="0">
                <a:latin typeface="+mn-lt"/>
              </a:rPr>
              <a:t>Overcoring</a:t>
            </a:r>
          </a:p>
          <a:p>
            <a:pPr algn="ctr"/>
            <a:r>
              <a:rPr lang="pl-PL" sz="1600" b="1" i="1" dirty="0" smtClean="0">
                <a:solidFill>
                  <a:srgbClr val="0070C0"/>
                </a:solidFill>
                <a:latin typeface="+mn-lt"/>
              </a:rPr>
              <a:t>(Ask, IJRMMS, 2006)</a:t>
            </a:r>
          </a:p>
        </p:txBody>
      </p:sp>
      <p:sp>
        <p:nvSpPr>
          <p:cNvPr id="15" name="TextBox 14"/>
          <p:cNvSpPr txBox="1"/>
          <p:nvPr/>
        </p:nvSpPr>
        <p:spPr>
          <a:xfrm>
            <a:off x="5898527" y="3347188"/>
            <a:ext cx="2531462" cy="646331"/>
          </a:xfrm>
          <a:prstGeom prst="rect">
            <a:avLst/>
          </a:prstGeom>
          <a:solidFill>
            <a:schemeClr val="bg1"/>
          </a:solidFill>
        </p:spPr>
        <p:txBody>
          <a:bodyPr wrap="none" rtlCol="0">
            <a:spAutoFit/>
          </a:bodyPr>
          <a:lstStyle/>
          <a:p>
            <a:pPr algn="ctr"/>
            <a:r>
              <a:rPr lang="pl-PL" sz="2000" dirty="0" smtClean="0">
                <a:latin typeface="+mn-lt"/>
              </a:rPr>
              <a:t>Injection</a:t>
            </a:r>
            <a:endParaRPr lang="pl-PL" dirty="0" smtClean="0">
              <a:latin typeface="+mn-lt"/>
            </a:endParaRPr>
          </a:p>
          <a:p>
            <a:pPr algn="ctr"/>
            <a:r>
              <a:rPr lang="pl-PL" sz="1600" dirty="0" smtClean="0">
                <a:solidFill>
                  <a:schemeClr val="bg1">
                    <a:lumMod val="50000"/>
                  </a:schemeClr>
                </a:solidFill>
                <a:latin typeface="+mn-lt"/>
              </a:rPr>
              <a:t>HF1/3+HF1/5+HF2/4+HF2/5</a:t>
            </a:r>
          </a:p>
        </p:txBody>
      </p:sp>
      <p:sp>
        <p:nvSpPr>
          <p:cNvPr id="12" name="Right Arrow 11"/>
          <p:cNvSpPr/>
          <p:nvPr/>
        </p:nvSpPr>
        <p:spPr>
          <a:xfrm>
            <a:off x="5279348" y="4705950"/>
            <a:ext cx="624254" cy="738554"/>
          </a:xfrm>
          <a:prstGeom prst="right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20" name="Group 19"/>
          <p:cNvGrpSpPr/>
          <p:nvPr/>
        </p:nvGrpSpPr>
        <p:grpSpPr>
          <a:xfrm>
            <a:off x="2984701" y="4424104"/>
            <a:ext cx="2120744" cy="1473199"/>
            <a:chOff x="3024142" y="4636076"/>
            <a:chExt cx="2120744" cy="1473199"/>
          </a:xfrm>
        </p:grpSpPr>
        <p:cxnSp>
          <p:nvCxnSpPr>
            <p:cNvPr id="22" name="Straight Arrow Connector 21"/>
            <p:cNvCxnSpPr/>
            <p:nvPr/>
          </p:nvCxnSpPr>
          <p:spPr>
            <a:xfrm flipH="1" flipV="1">
              <a:off x="3542712" y="4636076"/>
              <a:ext cx="717431" cy="7040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024142" y="4636076"/>
              <a:ext cx="853119" cy="615553"/>
            </a:xfrm>
            <a:prstGeom prst="rect">
              <a:avLst/>
            </a:prstGeom>
            <a:noFill/>
          </p:spPr>
          <p:txBody>
            <a:bodyPr wrap="none" rtlCol="0">
              <a:spAutoFit/>
            </a:bodyPr>
            <a:lstStyle/>
            <a:p>
              <a:pPr algn="ctr"/>
              <a:r>
                <a:rPr lang="pl-PL" b="1" dirty="0">
                  <a:latin typeface="+mn-lt"/>
                </a:rPr>
                <a:t>S</a:t>
              </a:r>
              <a:r>
                <a:rPr lang="pl-PL" b="1" baseline="-25000" dirty="0">
                  <a:latin typeface="+mn-lt"/>
                </a:rPr>
                <a:t>1</a:t>
              </a:r>
              <a:r>
                <a:rPr lang="pl-PL" sz="1600" b="1" dirty="0">
                  <a:latin typeface="+mn-lt"/>
                </a:rPr>
                <a:t> </a:t>
              </a:r>
              <a:endParaRPr lang="pl-PL" sz="1600" b="1" dirty="0" smtClean="0">
                <a:latin typeface="+mn-lt"/>
              </a:endParaRPr>
            </a:p>
            <a:p>
              <a:pPr algn="ctr"/>
              <a:r>
                <a:rPr lang="pl-PL" sz="1600" b="1" dirty="0" smtClean="0">
                  <a:latin typeface="+mn-lt"/>
                </a:rPr>
                <a:t>312</a:t>
              </a:r>
              <a:r>
                <a:rPr lang="pl-PL" sz="1600" b="1" dirty="0" smtClean="0">
                  <a:latin typeface="+mn-lt"/>
                  <a:sym typeface="Symbol" panose="05050102010706020507" pitchFamily="18" charset="2"/>
                </a:rPr>
                <a:t></a:t>
              </a:r>
              <a:r>
                <a:rPr lang="pl-PL" sz="1600" b="1" dirty="0" smtClean="0">
                  <a:latin typeface="+mn-lt"/>
                </a:rPr>
                <a:t>/3</a:t>
              </a:r>
              <a:r>
                <a:rPr lang="pl-PL" sz="1600" b="1" dirty="0" smtClean="0">
                  <a:latin typeface="+mn-lt"/>
                  <a:sym typeface="Symbol" panose="05050102010706020507" pitchFamily="18" charset="2"/>
                </a:rPr>
                <a:t></a:t>
              </a:r>
              <a:endParaRPr lang="en-US" sz="1050" b="1" dirty="0">
                <a:latin typeface="+mn-lt"/>
              </a:endParaRPr>
            </a:p>
          </p:txBody>
        </p:sp>
        <p:cxnSp>
          <p:nvCxnSpPr>
            <p:cNvPr id="24" name="Straight Arrow Connector 23"/>
            <p:cNvCxnSpPr/>
            <p:nvPr/>
          </p:nvCxnSpPr>
          <p:spPr>
            <a:xfrm flipV="1">
              <a:off x="4260143" y="5008870"/>
              <a:ext cx="296029" cy="31642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4137072" y="5340136"/>
              <a:ext cx="123071" cy="385014"/>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546907" y="5493722"/>
              <a:ext cx="957314" cy="615553"/>
            </a:xfrm>
            <a:prstGeom prst="rect">
              <a:avLst/>
            </a:prstGeom>
            <a:noFill/>
          </p:spPr>
          <p:txBody>
            <a:bodyPr wrap="none" rtlCol="0">
              <a:spAutoFit/>
            </a:bodyPr>
            <a:lstStyle/>
            <a:p>
              <a:pPr algn="ctr"/>
              <a:r>
                <a:rPr lang="pl-PL" b="1" dirty="0" smtClean="0">
                  <a:latin typeface="+mn-lt"/>
                </a:rPr>
                <a:t>S</a:t>
              </a:r>
              <a:r>
                <a:rPr lang="pl-PL" b="1" baseline="-25000" dirty="0" smtClean="0">
                  <a:latin typeface="+mn-lt"/>
                </a:rPr>
                <a:t>3</a:t>
              </a:r>
              <a:r>
                <a:rPr lang="pl-PL" b="1" dirty="0" smtClean="0">
                  <a:latin typeface="+mn-lt"/>
                </a:rPr>
                <a:t> </a:t>
              </a:r>
            </a:p>
            <a:p>
              <a:pPr algn="ctr"/>
              <a:r>
                <a:rPr lang="pl-PL" sz="1600" b="1" dirty="0" smtClean="0">
                  <a:latin typeface="+mn-lt"/>
                </a:rPr>
                <a:t>200</a:t>
              </a:r>
              <a:r>
                <a:rPr lang="pl-PL" sz="1600" b="1" dirty="0" smtClean="0">
                  <a:latin typeface="+mn-lt"/>
                  <a:sym typeface="Symbol" panose="05050102010706020507" pitchFamily="18" charset="2"/>
                </a:rPr>
                <a:t></a:t>
              </a:r>
              <a:r>
                <a:rPr lang="pl-PL" sz="1600" b="1" dirty="0" smtClean="0">
                  <a:latin typeface="+mn-lt"/>
                </a:rPr>
                <a:t>/80</a:t>
              </a:r>
              <a:r>
                <a:rPr lang="pl-PL" sz="1600" b="1" dirty="0" smtClean="0">
                  <a:latin typeface="+mn-lt"/>
                  <a:sym typeface="Symbol" panose="05050102010706020507" pitchFamily="18" charset="2"/>
                </a:rPr>
                <a:t></a:t>
              </a:r>
              <a:endParaRPr lang="en-US" sz="1600" b="1" dirty="0">
                <a:latin typeface="+mn-lt"/>
              </a:endParaRPr>
            </a:p>
          </p:txBody>
        </p:sp>
        <p:sp>
          <p:nvSpPr>
            <p:cNvPr id="32" name="TextBox 31"/>
            <p:cNvSpPr txBox="1"/>
            <p:nvPr/>
          </p:nvSpPr>
          <p:spPr>
            <a:xfrm>
              <a:off x="4395962" y="4847987"/>
              <a:ext cx="748924" cy="615553"/>
            </a:xfrm>
            <a:prstGeom prst="rect">
              <a:avLst/>
            </a:prstGeom>
            <a:noFill/>
          </p:spPr>
          <p:txBody>
            <a:bodyPr wrap="none" rtlCol="0">
              <a:spAutoFit/>
            </a:bodyPr>
            <a:lstStyle/>
            <a:p>
              <a:pPr algn="ctr"/>
              <a:r>
                <a:rPr lang="pl-PL" b="1" dirty="0" smtClean="0">
                  <a:latin typeface="+mn-lt"/>
                </a:rPr>
                <a:t>S</a:t>
              </a:r>
              <a:r>
                <a:rPr lang="pl-PL" b="1" baseline="-25000" dirty="0" smtClean="0">
                  <a:latin typeface="+mn-lt"/>
                </a:rPr>
                <a:t>2</a:t>
              </a:r>
              <a:r>
                <a:rPr lang="pl-PL" b="1" dirty="0" smtClean="0">
                  <a:latin typeface="+mn-lt"/>
                </a:rPr>
                <a:t> </a:t>
              </a:r>
            </a:p>
            <a:p>
              <a:pPr algn="ctr"/>
              <a:r>
                <a:rPr lang="pl-PL" sz="1600" b="1" dirty="0" smtClean="0">
                  <a:latin typeface="+mn-lt"/>
                </a:rPr>
                <a:t>43</a:t>
              </a:r>
              <a:r>
                <a:rPr lang="pl-PL" sz="1600" b="1" dirty="0" smtClean="0">
                  <a:latin typeface="+mn-lt"/>
                  <a:sym typeface="Symbol" panose="05050102010706020507" pitchFamily="18" charset="2"/>
                </a:rPr>
                <a:t></a:t>
              </a:r>
              <a:r>
                <a:rPr lang="pl-PL" sz="1600" b="1" dirty="0" smtClean="0">
                  <a:latin typeface="+mn-lt"/>
                </a:rPr>
                <a:t>/9</a:t>
              </a:r>
              <a:r>
                <a:rPr lang="pl-PL" sz="1600" b="1" dirty="0" smtClean="0">
                  <a:latin typeface="+mn-lt"/>
                  <a:sym typeface="Symbol" panose="05050102010706020507" pitchFamily="18" charset="2"/>
                </a:rPr>
                <a:t></a:t>
              </a:r>
              <a:endParaRPr lang="en-US" sz="1600" b="1" dirty="0">
                <a:latin typeface="+mn-lt"/>
              </a:endParaRPr>
            </a:p>
          </p:txBody>
        </p:sp>
      </p:grpSp>
      <p:sp>
        <p:nvSpPr>
          <p:cNvPr id="21" name="TextBox 20"/>
          <p:cNvSpPr txBox="1"/>
          <p:nvPr/>
        </p:nvSpPr>
        <p:spPr>
          <a:xfrm>
            <a:off x="972259" y="4581335"/>
            <a:ext cx="630301" cy="400110"/>
          </a:xfrm>
          <a:prstGeom prst="rect">
            <a:avLst/>
          </a:prstGeom>
          <a:noFill/>
        </p:spPr>
        <p:txBody>
          <a:bodyPr wrap="none" rtlCol="0">
            <a:spAutoFit/>
          </a:bodyPr>
          <a:lstStyle/>
          <a:p>
            <a:r>
              <a:rPr lang="pl-PL" sz="2000" dirty="0" smtClean="0">
                <a:solidFill>
                  <a:schemeClr val="bg1"/>
                </a:solidFill>
                <a:effectLst>
                  <a:glow rad="127000">
                    <a:schemeClr val="tx1">
                      <a:alpha val="85000"/>
                    </a:schemeClr>
                  </a:glow>
                </a:effectLst>
                <a:latin typeface="Symbol" panose="05050102010706020507" pitchFamily="18" charset="2"/>
              </a:rPr>
              <a:t>+ s</a:t>
            </a:r>
            <a:r>
              <a:rPr lang="pl-PL" sz="2000" baseline="-25000" dirty="0" smtClean="0">
                <a:solidFill>
                  <a:schemeClr val="bg1"/>
                </a:solidFill>
                <a:effectLst>
                  <a:glow rad="127000">
                    <a:schemeClr val="tx1">
                      <a:alpha val="85000"/>
                    </a:schemeClr>
                  </a:glow>
                </a:effectLst>
                <a:latin typeface="Symbol" panose="05050102010706020507" pitchFamily="18" charset="2"/>
              </a:rPr>
              <a:t>1</a:t>
            </a:r>
            <a:endParaRPr lang="pl-PL" sz="2000" baseline="-25000" dirty="0">
              <a:solidFill>
                <a:schemeClr val="bg1"/>
              </a:solidFill>
              <a:effectLst>
                <a:glow rad="127000">
                  <a:schemeClr val="tx1">
                    <a:alpha val="85000"/>
                  </a:schemeClr>
                </a:glow>
              </a:effectLst>
              <a:latin typeface="Symbol" panose="05050102010706020507" pitchFamily="18" charset="2"/>
            </a:endParaRPr>
          </a:p>
        </p:txBody>
      </p:sp>
      <p:sp>
        <p:nvSpPr>
          <p:cNvPr id="42" name="TextBox 41"/>
          <p:cNvSpPr txBox="1"/>
          <p:nvPr/>
        </p:nvSpPr>
        <p:spPr>
          <a:xfrm>
            <a:off x="1564460" y="5232907"/>
            <a:ext cx="630301" cy="400110"/>
          </a:xfrm>
          <a:prstGeom prst="rect">
            <a:avLst/>
          </a:prstGeom>
          <a:noFill/>
        </p:spPr>
        <p:txBody>
          <a:bodyPr wrap="none" rtlCol="0">
            <a:spAutoFit/>
          </a:bodyPr>
          <a:lstStyle/>
          <a:p>
            <a:r>
              <a:rPr lang="pl-PL" sz="2000" dirty="0" smtClean="0">
                <a:solidFill>
                  <a:schemeClr val="bg1"/>
                </a:solidFill>
                <a:effectLst>
                  <a:glow rad="127000">
                    <a:schemeClr val="tx1">
                      <a:alpha val="85000"/>
                    </a:schemeClr>
                  </a:glow>
                </a:effectLst>
                <a:latin typeface="Symbol" panose="05050102010706020507" pitchFamily="18" charset="2"/>
              </a:rPr>
              <a:t>+ s</a:t>
            </a:r>
            <a:r>
              <a:rPr lang="pl-PL" sz="2000" baseline="-25000" dirty="0" smtClean="0">
                <a:solidFill>
                  <a:schemeClr val="bg1"/>
                </a:solidFill>
                <a:effectLst>
                  <a:glow rad="127000">
                    <a:schemeClr val="tx1">
                      <a:alpha val="85000"/>
                    </a:schemeClr>
                  </a:glow>
                </a:effectLst>
                <a:latin typeface="Symbol" panose="05050102010706020507" pitchFamily="18" charset="2"/>
              </a:rPr>
              <a:t>3</a:t>
            </a:r>
            <a:endParaRPr lang="pl-PL" sz="2000" baseline="-25000" dirty="0">
              <a:solidFill>
                <a:schemeClr val="bg1"/>
              </a:solidFill>
              <a:effectLst>
                <a:glow rad="127000">
                  <a:schemeClr val="tx1">
                    <a:alpha val="85000"/>
                  </a:schemeClr>
                </a:glow>
              </a:effectLst>
              <a:latin typeface="Symbol" panose="05050102010706020507" pitchFamily="18" charset="2"/>
            </a:endParaRPr>
          </a:p>
        </p:txBody>
      </p:sp>
      <p:sp>
        <p:nvSpPr>
          <p:cNvPr id="43" name="TextBox 42"/>
          <p:cNvSpPr txBox="1"/>
          <p:nvPr/>
        </p:nvSpPr>
        <p:spPr>
          <a:xfrm>
            <a:off x="6438732" y="4291515"/>
            <a:ext cx="630301" cy="400110"/>
          </a:xfrm>
          <a:prstGeom prst="rect">
            <a:avLst/>
          </a:prstGeom>
          <a:noFill/>
        </p:spPr>
        <p:txBody>
          <a:bodyPr wrap="none" rtlCol="0">
            <a:spAutoFit/>
          </a:bodyPr>
          <a:lstStyle/>
          <a:p>
            <a:r>
              <a:rPr lang="pl-PL" sz="2000" dirty="0" smtClean="0">
                <a:solidFill>
                  <a:schemeClr val="bg1"/>
                </a:solidFill>
                <a:effectLst>
                  <a:glow rad="127000">
                    <a:schemeClr val="tx1">
                      <a:alpha val="85000"/>
                    </a:schemeClr>
                  </a:glow>
                </a:effectLst>
                <a:latin typeface="Symbol" panose="05050102010706020507" pitchFamily="18" charset="2"/>
              </a:rPr>
              <a:t>+ s</a:t>
            </a:r>
            <a:r>
              <a:rPr lang="pl-PL" sz="2000" baseline="-25000" dirty="0" smtClean="0">
                <a:solidFill>
                  <a:schemeClr val="bg1"/>
                </a:solidFill>
                <a:effectLst>
                  <a:glow rad="127000">
                    <a:schemeClr val="tx1">
                      <a:alpha val="85000"/>
                    </a:schemeClr>
                  </a:glow>
                </a:effectLst>
                <a:latin typeface="Symbol" panose="05050102010706020507" pitchFamily="18" charset="2"/>
              </a:rPr>
              <a:t>1</a:t>
            </a:r>
            <a:endParaRPr lang="pl-PL" sz="2000" baseline="-25000" dirty="0">
              <a:solidFill>
                <a:schemeClr val="bg1"/>
              </a:solidFill>
              <a:effectLst>
                <a:glow rad="127000">
                  <a:schemeClr val="tx1">
                    <a:alpha val="85000"/>
                  </a:schemeClr>
                </a:glow>
              </a:effectLst>
              <a:latin typeface="Symbol" panose="05050102010706020507" pitchFamily="18" charset="2"/>
            </a:endParaRPr>
          </a:p>
        </p:txBody>
      </p:sp>
      <p:sp>
        <p:nvSpPr>
          <p:cNvPr id="44" name="TextBox 43"/>
          <p:cNvSpPr txBox="1"/>
          <p:nvPr/>
        </p:nvSpPr>
        <p:spPr>
          <a:xfrm>
            <a:off x="7457653" y="4381280"/>
            <a:ext cx="630301" cy="400110"/>
          </a:xfrm>
          <a:prstGeom prst="rect">
            <a:avLst/>
          </a:prstGeom>
          <a:noFill/>
        </p:spPr>
        <p:txBody>
          <a:bodyPr wrap="none" rtlCol="0">
            <a:spAutoFit/>
          </a:bodyPr>
          <a:lstStyle/>
          <a:p>
            <a:r>
              <a:rPr lang="pl-PL" sz="2000" dirty="0" smtClean="0">
                <a:solidFill>
                  <a:schemeClr val="bg1"/>
                </a:solidFill>
                <a:effectLst>
                  <a:glow rad="127000">
                    <a:schemeClr val="tx1">
                      <a:alpha val="85000"/>
                    </a:schemeClr>
                  </a:glow>
                </a:effectLst>
                <a:latin typeface="Symbol" panose="05050102010706020507" pitchFamily="18" charset="2"/>
              </a:rPr>
              <a:t>+ s</a:t>
            </a:r>
            <a:r>
              <a:rPr lang="pl-PL" sz="2000" baseline="-25000" dirty="0" smtClean="0">
                <a:solidFill>
                  <a:schemeClr val="bg1"/>
                </a:solidFill>
                <a:effectLst>
                  <a:glow rad="127000">
                    <a:schemeClr val="tx1">
                      <a:alpha val="85000"/>
                    </a:schemeClr>
                  </a:glow>
                </a:effectLst>
                <a:latin typeface="Symbol" panose="05050102010706020507" pitchFamily="18" charset="2"/>
              </a:rPr>
              <a:t>3</a:t>
            </a:r>
            <a:endParaRPr lang="pl-PL" sz="2000" baseline="-25000" dirty="0">
              <a:solidFill>
                <a:schemeClr val="bg1"/>
              </a:solidFill>
              <a:effectLst>
                <a:glow rad="127000">
                  <a:schemeClr val="tx1">
                    <a:alpha val="85000"/>
                  </a:schemeClr>
                </a:glow>
              </a:effectLst>
              <a:latin typeface="Symbol" panose="05050102010706020507" pitchFamily="18" charset="2"/>
            </a:endParaRPr>
          </a:p>
        </p:txBody>
      </p:sp>
      <p:pic>
        <p:nvPicPr>
          <p:cNvPr id="5" name="Picture 4"/>
          <p:cNvPicPr>
            <a:picLocks noChangeAspect="1"/>
          </p:cNvPicPr>
          <p:nvPr/>
        </p:nvPicPr>
        <p:blipFill rotWithShape="1">
          <a:blip r:embed="rId5"/>
          <a:srcRect t="9071" b="13772"/>
          <a:stretch/>
        </p:blipFill>
        <p:spPr>
          <a:xfrm>
            <a:off x="5724129" y="535200"/>
            <a:ext cx="2857025" cy="2571780"/>
          </a:xfrm>
          <a:prstGeom prst="rect">
            <a:avLst/>
          </a:prstGeom>
        </p:spPr>
      </p:pic>
      <p:sp>
        <p:nvSpPr>
          <p:cNvPr id="28" name="TextBox 27"/>
          <p:cNvSpPr txBox="1"/>
          <p:nvPr/>
        </p:nvSpPr>
        <p:spPr>
          <a:xfrm>
            <a:off x="7095759" y="809413"/>
            <a:ext cx="1245790" cy="646331"/>
          </a:xfrm>
          <a:prstGeom prst="rect">
            <a:avLst/>
          </a:prstGeom>
          <a:noFill/>
        </p:spPr>
        <p:txBody>
          <a:bodyPr wrap="none" rtlCol="0">
            <a:spAutoFit/>
          </a:bodyPr>
          <a:lstStyle/>
          <a:p>
            <a:r>
              <a:rPr lang="pl-PL" b="1" dirty="0" smtClean="0">
                <a:solidFill>
                  <a:srgbClr val="3333CC"/>
                </a:solidFill>
                <a:latin typeface="+mn-lt"/>
              </a:rPr>
              <a:t>HF2</a:t>
            </a:r>
          </a:p>
          <a:p>
            <a:r>
              <a:rPr lang="pl-PL" b="1" dirty="0" smtClean="0">
                <a:solidFill>
                  <a:srgbClr val="3333CC"/>
                </a:solidFill>
                <a:latin typeface="+mn-lt"/>
              </a:rPr>
              <a:t>continuous</a:t>
            </a:r>
            <a:endParaRPr lang="pl-PL" sz="1400" b="1" dirty="0">
              <a:solidFill>
                <a:srgbClr val="3333CC"/>
              </a:solidFill>
              <a:latin typeface="+mn-lt"/>
            </a:endParaRPr>
          </a:p>
        </p:txBody>
      </p:sp>
      <p:sp>
        <p:nvSpPr>
          <p:cNvPr id="29" name="TextBox 28"/>
          <p:cNvSpPr txBox="1"/>
          <p:nvPr/>
        </p:nvSpPr>
        <p:spPr>
          <a:xfrm>
            <a:off x="7787638" y="1597354"/>
            <a:ext cx="1245790" cy="646331"/>
          </a:xfrm>
          <a:prstGeom prst="rect">
            <a:avLst/>
          </a:prstGeom>
          <a:noFill/>
        </p:spPr>
        <p:txBody>
          <a:bodyPr wrap="none" rtlCol="0">
            <a:spAutoFit/>
          </a:bodyPr>
          <a:lstStyle/>
          <a:p>
            <a:r>
              <a:rPr lang="pl-PL" b="1" dirty="0" smtClean="0">
                <a:solidFill>
                  <a:srgbClr val="008000"/>
                </a:solidFill>
                <a:latin typeface="+mn-lt"/>
              </a:rPr>
              <a:t>HF2</a:t>
            </a:r>
          </a:p>
          <a:p>
            <a:r>
              <a:rPr lang="pl-PL" b="1" dirty="0" smtClean="0">
                <a:solidFill>
                  <a:srgbClr val="008000"/>
                </a:solidFill>
                <a:latin typeface="+mn-lt"/>
              </a:rPr>
              <a:t>continuous</a:t>
            </a:r>
            <a:endParaRPr lang="pl-PL" sz="1400" b="1" dirty="0">
              <a:solidFill>
                <a:srgbClr val="008000"/>
              </a:solidFill>
              <a:latin typeface="+mn-lt"/>
            </a:endParaRPr>
          </a:p>
        </p:txBody>
      </p:sp>
      <p:sp>
        <p:nvSpPr>
          <p:cNvPr id="25" name="TextBox 24"/>
          <p:cNvSpPr txBox="1"/>
          <p:nvPr/>
        </p:nvSpPr>
        <p:spPr>
          <a:xfrm>
            <a:off x="2032010" y="4305840"/>
            <a:ext cx="630301" cy="400110"/>
          </a:xfrm>
          <a:prstGeom prst="rect">
            <a:avLst/>
          </a:prstGeom>
          <a:noFill/>
        </p:spPr>
        <p:txBody>
          <a:bodyPr wrap="none" rtlCol="0">
            <a:spAutoFit/>
          </a:bodyPr>
          <a:lstStyle/>
          <a:p>
            <a:r>
              <a:rPr lang="pl-PL" sz="2000" dirty="0" smtClean="0">
                <a:solidFill>
                  <a:schemeClr val="bg1"/>
                </a:solidFill>
                <a:effectLst>
                  <a:glow rad="127000">
                    <a:schemeClr val="tx1">
                      <a:alpha val="85000"/>
                    </a:schemeClr>
                  </a:glow>
                </a:effectLst>
                <a:latin typeface="Symbol" panose="05050102010706020507" pitchFamily="18" charset="2"/>
              </a:rPr>
              <a:t>+ s</a:t>
            </a:r>
            <a:r>
              <a:rPr lang="pl-PL" sz="2000" baseline="-25000" dirty="0" smtClean="0">
                <a:solidFill>
                  <a:schemeClr val="bg1"/>
                </a:solidFill>
                <a:effectLst>
                  <a:glow rad="127000">
                    <a:schemeClr val="tx1">
                      <a:alpha val="85000"/>
                    </a:schemeClr>
                  </a:glow>
                </a:effectLst>
                <a:latin typeface="Symbol" panose="05050102010706020507" pitchFamily="18" charset="2"/>
              </a:rPr>
              <a:t>2</a:t>
            </a:r>
            <a:endParaRPr lang="pl-PL" sz="2000" baseline="-25000" dirty="0">
              <a:solidFill>
                <a:schemeClr val="bg1"/>
              </a:solidFill>
              <a:effectLst>
                <a:glow rad="127000">
                  <a:schemeClr val="tx1">
                    <a:alpha val="85000"/>
                  </a:schemeClr>
                </a:glow>
              </a:effectLst>
              <a:latin typeface="Symbol" panose="05050102010706020507" pitchFamily="18" charset="2"/>
            </a:endParaRPr>
          </a:p>
        </p:txBody>
      </p:sp>
      <p:sp>
        <p:nvSpPr>
          <p:cNvPr id="30" name="TextBox 29"/>
          <p:cNvSpPr txBox="1"/>
          <p:nvPr/>
        </p:nvSpPr>
        <p:spPr>
          <a:xfrm>
            <a:off x="6827352" y="5219731"/>
            <a:ext cx="630301" cy="400110"/>
          </a:xfrm>
          <a:prstGeom prst="rect">
            <a:avLst/>
          </a:prstGeom>
          <a:noFill/>
        </p:spPr>
        <p:txBody>
          <a:bodyPr wrap="none" rtlCol="0">
            <a:spAutoFit/>
          </a:bodyPr>
          <a:lstStyle/>
          <a:p>
            <a:r>
              <a:rPr lang="pl-PL" sz="2000" dirty="0" smtClean="0">
                <a:solidFill>
                  <a:schemeClr val="bg1"/>
                </a:solidFill>
                <a:effectLst>
                  <a:glow rad="127000">
                    <a:schemeClr val="tx1">
                      <a:alpha val="85000"/>
                    </a:schemeClr>
                  </a:glow>
                </a:effectLst>
                <a:latin typeface="Symbol" panose="05050102010706020507" pitchFamily="18" charset="2"/>
              </a:rPr>
              <a:t>+ s</a:t>
            </a:r>
            <a:r>
              <a:rPr lang="pl-PL" sz="2000" baseline="-25000" dirty="0" smtClean="0">
                <a:solidFill>
                  <a:schemeClr val="bg1"/>
                </a:solidFill>
                <a:effectLst>
                  <a:glow rad="127000">
                    <a:schemeClr val="tx1">
                      <a:alpha val="85000"/>
                    </a:schemeClr>
                  </a:glow>
                </a:effectLst>
                <a:latin typeface="Symbol" panose="05050102010706020507" pitchFamily="18" charset="2"/>
              </a:rPr>
              <a:t>2</a:t>
            </a:r>
            <a:endParaRPr lang="pl-PL" sz="2000" baseline="-25000" dirty="0">
              <a:solidFill>
                <a:schemeClr val="bg1"/>
              </a:solidFill>
              <a:effectLst>
                <a:glow rad="127000">
                  <a:schemeClr val="tx1">
                    <a:alpha val="85000"/>
                  </a:schemeClr>
                </a:glow>
              </a:effectLst>
              <a:latin typeface="Symbol" panose="05050102010706020507" pitchFamily="18" charset="2"/>
            </a:endParaRPr>
          </a:p>
        </p:txBody>
      </p:sp>
    </p:spTree>
    <p:extLst>
      <p:ext uri="{BB962C8B-B14F-4D97-AF65-F5344CB8AC3E}">
        <p14:creationId xmlns:p14="http://schemas.microsoft.com/office/powerpoint/2010/main" val="3498730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30000" contrast="-10000"/>
                    </a14:imgEffect>
                  </a14:imgLayer>
                </a14:imgProps>
              </a:ext>
            </a:extLst>
          </a:blip>
          <a:stretch>
            <a:fillRect/>
          </a:stretch>
        </p:blipFill>
        <p:spPr>
          <a:xfrm>
            <a:off x="-1" y="0"/>
            <a:ext cx="9143997" cy="6858000"/>
          </a:xfrm>
          <a:prstGeom prst="rect">
            <a:avLst/>
          </a:prstGeom>
        </p:spPr>
      </p:pic>
      <p:sp>
        <p:nvSpPr>
          <p:cNvPr id="2" name="Footer Placeholder 1"/>
          <p:cNvSpPr>
            <a:spLocks noGrp="1"/>
          </p:cNvSpPr>
          <p:nvPr>
            <p:ph type="ftr" sz="quarter" idx="10"/>
          </p:nvPr>
        </p:nvSpPr>
        <p:spPr/>
        <p:txBody>
          <a:bodyPr/>
          <a:lstStyle/>
          <a:p>
            <a:r>
              <a:rPr lang="pl-PL" smtClean="0"/>
              <a:t>EUROCK 2017 20-22 June 2017, Ostrava, Czech Republic</a:t>
            </a:r>
            <a:endParaRPr lang="en-GB" dirty="0"/>
          </a:p>
        </p:txBody>
      </p:sp>
      <p:sp>
        <p:nvSpPr>
          <p:cNvPr id="9" name="Rectangle 8"/>
          <p:cNvSpPr/>
          <p:nvPr/>
        </p:nvSpPr>
        <p:spPr>
          <a:xfrm>
            <a:off x="-1" y="-2364"/>
            <a:ext cx="9144001" cy="6850918"/>
          </a:xfrm>
          <a:prstGeom prst="rect">
            <a:avLst/>
          </a:prstGeom>
          <a:gradFill flip="none" rotWithShape="1">
            <a:gsLst>
              <a:gs pos="0">
                <a:schemeClr val="bg1">
                  <a:alpha val="39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11"/>
          </p:nvPr>
        </p:nvSpPr>
        <p:spPr>
          <a:xfrm>
            <a:off x="751840" y="202133"/>
            <a:ext cx="7640320" cy="6140333"/>
          </a:xfrm>
          <a:effectLst>
            <a:glow rad="317500">
              <a:schemeClr val="bg1">
                <a:alpha val="75000"/>
              </a:schemeClr>
            </a:glow>
          </a:effectLst>
        </p:spPr>
        <p:txBody>
          <a:bodyPr/>
          <a:lstStyle/>
          <a:p>
            <a:pPr marL="0" indent="0">
              <a:buNone/>
            </a:pPr>
            <a:r>
              <a:rPr lang="pl-PL" sz="2600" b="1" dirty="0">
                <a:latin typeface="+mn-lt"/>
              </a:rPr>
              <a:t>Summary and conclusions</a:t>
            </a:r>
          </a:p>
          <a:p>
            <a:pPr>
              <a:spcBef>
                <a:spcPts val="1200"/>
              </a:spcBef>
            </a:pPr>
            <a:r>
              <a:rPr lang="pl-PL" dirty="0" smtClean="0"/>
              <a:t>Successful tracking of microfractures evolution of </a:t>
            </a:r>
            <a:r>
              <a:rPr lang="pl-PL" i="1" dirty="0" smtClean="0"/>
              <a:t>M</a:t>
            </a:r>
            <a:r>
              <a:rPr lang="pl-PL" baseline="-25000" dirty="0" smtClean="0"/>
              <a:t>W</a:t>
            </a:r>
            <a:r>
              <a:rPr lang="pl-PL" dirty="0" smtClean="0"/>
              <a:t>-4.2 to -3.5 (cm-dm) size </a:t>
            </a:r>
            <a:r>
              <a:rPr lang="en-US" dirty="0" smtClean="0"/>
              <a:t>observed </a:t>
            </a:r>
            <a:r>
              <a:rPr lang="pl-PL" dirty="0" smtClean="0"/>
              <a:t>with </a:t>
            </a:r>
            <a:r>
              <a:rPr lang="en-US" dirty="0" smtClean="0"/>
              <a:t>AE </a:t>
            </a:r>
            <a:r>
              <a:rPr lang="pl-PL" dirty="0" smtClean="0"/>
              <a:t>acqusition system.</a:t>
            </a:r>
          </a:p>
          <a:p>
            <a:pPr>
              <a:spcBef>
                <a:spcPts val="1200"/>
              </a:spcBef>
            </a:pPr>
            <a:r>
              <a:rPr lang="pl-PL" dirty="0" smtClean="0"/>
              <a:t>Seismic activity occurs during stimulations and shortly after. The seismic energy release is extremely low with respect to the injected volume. </a:t>
            </a:r>
          </a:p>
          <a:p>
            <a:pPr>
              <a:spcBef>
                <a:spcPts val="1200"/>
              </a:spcBef>
            </a:pPr>
            <a:r>
              <a:rPr lang="pl-PL" dirty="0" smtClean="0"/>
              <a:t>Correlation </a:t>
            </a:r>
            <a:r>
              <a:rPr lang="pl-PL" dirty="0"/>
              <a:t>of </a:t>
            </a:r>
            <a:r>
              <a:rPr lang="pl-PL" dirty="0" smtClean="0"/>
              <a:t>hydraulic energy (rate!) with </a:t>
            </a:r>
            <a:r>
              <a:rPr lang="pl-PL" dirty="0"/>
              <a:t>seismic </a:t>
            </a:r>
            <a:r>
              <a:rPr lang="pl-PL" dirty="0" smtClean="0"/>
              <a:t>energy release and maximum magnitude.</a:t>
            </a:r>
            <a:endParaRPr lang="pl-PL" dirty="0"/>
          </a:p>
          <a:p>
            <a:pPr>
              <a:spcBef>
                <a:spcPts val="1200"/>
              </a:spcBef>
            </a:pPr>
            <a:r>
              <a:rPr lang="pl-PL" dirty="0" smtClean="0"/>
              <a:t>Spatial and temporal evolution of AE activity signify increased rock damage and permeability enhancement.</a:t>
            </a:r>
          </a:p>
          <a:p>
            <a:pPr>
              <a:spcBef>
                <a:spcPts val="1200"/>
              </a:spcBef>
            </a:pPr>
            <a:r>
              <a:rPr lang="pl-PL" dirty="0"/>
              <a:t>Shear-type mechanisms abundant. AE </a:t>
            </a:r>
            <a:r>
              <a:rPr lang="pl-PL" dirty="0" smtClean="0"/>
              <a:t>mechanisms respond to injection operations with fracture opening observed predominantly during stimulation and compaction occurring after shut-in. </a:t>
            </a:r>
          </a:p>
          <a:p>
            <a:pPr>
              <a:spcBef>
                <a:spcPts val="1200"/>
              </a:spcBef>
            </a:pPr>
            <a:r>
              <a:rPr lang="pl-PL" dirty="0" smtClean="0"/>
              <a:t>The fault planes are heterogeneous, but display favorable orientations with respect to the stress field. Less favorable oriented planes are observed at higher injection pressures.</a:t>
            </a:r>
          </a:p>
        </p:txBody>
      </p:sp>
    </p:spTree>
    <p:extLst>
      <p:ext uri="{BB962C8B-B14F-4D97-AF65-F5344CB8AC3E}">
        <p14:creationId xmlns:p14="http://schemas.microsoft.com/office/powerpoint/2010/main" val="2763253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30000" contrast="-10000"/>
                    </a14:imgEffect>
                  </a14:imgLayer>
                </a14:imgProps>
              </a:ext>
            </a:extLst>
          </a:blip>
          <a:stretch>
            <a:fillRect/>
          </a:stretch>
        </p:blipFill>
        <p:spPr>
          <a:xfrm>
            <a:off x="-1" y="0"/>
            <a:ext cx="9143997" cy="6858000"/>
          </a:xfrm>
          <a:prstGeom prst="rect">
            <a:avLst/>
          </a:prstGeom>
        </p:spPr>
      </p:pic>
      <p:sp>
        <p:nvSpPr>
          <p:cNvPr id="2" name="Footer Placeholder 1"/>
          <p:cNvSpPr>
            <a:spLocks noGrp="1"/>
          </p:cNvSpPr>
          <p:nvPr>
            <p:ph type="ftr" sz="quarter" idx="10"/>
          </p:nvPr>
        </p:nvSpPr>
        <p:spPr/>
        <p:txBody>
          <a:bodyPr/>
          <a:lstStyle/>
          <a:p>
            <a:r>
              <a:rPr lang="pl-PL" smtClean="0"/>
              <a:t>EUROCK 2017 20-22 June 2017, Ostrava, Czech Republic</a:t>
            </a:r>
            <a:endParaRPr lang="en-GB" dirty="0"/>
          </a:p>
        </p:txBody>
      </p:sp>
      <p:sp>
        <p:nvSpPr>
          <p:cNvPr id="9" name="Rectangle 8"/>
          <p:cNvSpPr/>
          <p:nvPr/>
        </p:nvSpPr>
        <p:spPr>
          <a:xfrm>
            <a:off x="-1" y="-2364"/>
            <a:ext cx="9144001" cy="6850918"/>
          </a:xfrm>
          <a:prstGeom prst="rect">
            <a:avLst/>
          </a:prstGeom>
          <a:gradFill flip="none" rotWithShape="1">
            <a:gsLst>
              <a:gs pos="0">
                <a:schemeClr val="bg1">
                  <a:alpha val="39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11"/>
          </p:nvPr>
        </p:nvSpPr>
        <p:spPr>
          <a:xfrm>
            <a:off x="751840" y="385013"/>
            <a:ext cx="7640320" cy="6140333"/>
          </a:xfrm>
          <a:effectLst>
            <a:glow rad="317500">
              <a:schemeClr val="bg1">
                <a:alpha val="75000"/>
              </a:schemeClr>
            </a:glow>
          </a:effectLst>
        </p:spPr>
        <p:txBody>
          <a:bodyPr/>
          <a:lstStyle/>
          <a:p>
            <a:pPr marL="0" indent="0" algn="ctr">
              <a:buNone/>
            </a:pPr>
            <a:r>
              <a:rPr lang="pl-PL" sz="2600" b="1" dirty="0"/>
              <a:t>Thank you for your attention!</a:t>
            </a:r>
          </a:p>
          <a:p>
            <a:pPr marL="0" indent="0" algn="ctr">
              <a:buNone/>
            </a:pPr>
            <a:r>
              <a:rPr lang="pl-PL" sz="2600" b="1" dirty="0"/>
              <a:t>Contact: </a:t>
            </a:r>
            <a:r>
              <a:rPr lang="pl-PL" sz="2600" b="1" dirty="0">
                <a:solidFill>
                  <a:srgbClr val="0099FF"/>
                </a:solidFill>
              </a:rPr>
              <a:t>kwiatek@gfz-potsdam.de</a:t>
            </a:r>
          </a:p>
          <a:p>
            <a:pPr marL="0" indent="0">
              <a:spcBef>
                <a:spcPts val="1200"/>
              </a:spcBef>
              <a:buNone/>
            </a:pPr>
            <a:r>
              <a:rPr lang="pl-PL" sz="1800" dirty="0" smtClean="0"/>
              <a:t>Kwiatek, G., Martínez-Garzón, P., Plenkers, K., Leonhardt, M., Zang, A., Specht, S., Dresen, G., and M</a:t>
            </a:r>
            <a:r>
              <a:rPr lang="pl-PL" sz="1800" dirty="0"/>
              <a:t>. </a:t>
            </a:r>
            <a:r>
              <a:rPr lang="pl-PL" sz="1800" dirty="0" smtClean="0"/>
              <a:t>Bohnhoff. Insights </a:t>
            </a:r>
            <a:r>
              <a:rPr lang="pl-PL" sz="1800" dirty="0"/>
              <a:t>into complex sub-decimeter fracturing processes occurring during water-injection experiment at depth in Äspö Hard Rock Laboratory, </a:t>
            </a:r>
            <a:r>
              <a:rPr lang="pl-PL" sz="1800" dirty="0" smtClean="0"/>
              <a:t>Sweden. (in prep)</a:t>
            </a:r>
            <a:endParaRPr lang="pl-PL" sz="1800" dirty="0"/>
          </a:p>
        </p:txBody>
      </p:sp>
    </p:spTree>
    <p:extLst>
      <p:ext uri="{BB962C8B-B14F-4D97-AF65-F5344CB8AC3E}">
        <p14:creationId xmlns:p14="http://schemas.microsoft.com/office/powerpoint/2010/main" val="2108172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7020" y="2221104"/>
            <a:ext cx="8166786" cy="1368152"/>
          </a:xfrm>
        </p:spPr>
        <p:txBody>
          <a:bodyPr/>
          <a:lstStyle/>
          <a:p>
            <a:r>
              <a:rPr lang="en-US" sz="3200" dirty="0" smtClean="0"/>
              <a:t>Insight</a:t>
            </a:r>
            <a:r>
              <a:rPr lang="pl-PL" sz="3200" dirty="0" smtClean="0"/>
              <a:t>s</a:t>
            </a:r>
            <a:r>
              <a:rPr lang="en-US" sz="3200" dirty="0" smtClean="0"/>
              <a:t> </a:t>
            </a:r>
            <a:r>
              <a:rPr lang="en-US" sz="3200" dirty="0"/>
              <a:t>into </a:t>
            </a:r>
            <a:r>
              <a:rPr lang="en-US" sz="3200" dirty="0" smtClean="0"/>
              <a:t>subdecimeter </a:t>
            </a:r>
            <a:r>
              <a:rPr lang="en-US" sz="3200" dirty="0"/>
              <a:t>fracturing processes </a:t>
            </a:r>
            <a:r>
              <a:rPr lang="pl-PL" sz="3200" dirty="0" smtClean="0"/>
              <a:t>occuring </a:t>
            </a:r>
            <a:r>
              <a:rPr lang="en-US" sz="3200" dirty="0" smtClean="0"/>
              <a:t>during </a:t>
            </a:r>
            <a:r>
              <a:rPr lang="pl-PL" sz="3200" dirty="0" smtClean="0"/>
              <a:t>the </a:t>
            </a:r>
            <a:r>
              <a:rPr lang="en-US" sz="3200" dirty="0" smtClean="0"/>
              <a:t>hydraulic </a:t>
            </a:r>
            <a:r>
              <a:rPr lang="en-US" sz="3200" dirty="0"/>
              <a:t>fracture experiment in Äspö </a:t>
            </a:r>
            <a:r>
              <a:rPr lang="pl-PL" sz="3200" dirty="0" smtClean="0"/>
              <a:t>HRL</a:t>
            </a:r>
            <a:r>
              <a:rPr lang="en-US" sz="3200" dirty="0" smtClean="0"/>
              <a:t>, </a:t>
            </a:r>
            <a:r>
              <a:rPr lang="en-US" sz="3200" dirty="0"/>
              <a:t>Sweden</a:t>
            </a:r>
          </a:p>
        </p:txBody>
      </p:sp>
      <p:sp>
        <p:nvSpPr>
          <p:cNvPr id="3" name="Subtitle 2"/>
          <p:cNvSpPr>
            <a:spLocks noGrp="1"/>
          </p:cNvSpPr>
          <p:nvPr>
            <p:ph type="subTitle" idx="1"/>
          </p:nvPr>
        </p:nvSpPr>
        <p:spPr>
          <a:xfrm>
            <a:off x="1554845" y="3674098"/>
            <a:ext cx="6097812" cy="2768598"/>
          </a:xfrm>
        </p:spPr>
        <p:txBody>
          <a:bodyPr/>
          <a:lstStyle/>
          <a:p>
            <a:r>
              <a:rPr lang="pl-PL" u="sng" dirty="0" smtClean="0"/>
              <a:t>G. Kwiatek</a:t>
            </a:r>
            <a:r>
              <a:rPr lang="pl-PL" baseline="30000" dirty="0" smtClean="0"/>
              <a:t>1</a:t>
            </a:r>
            <a:r>
              <a:rPr lang="pl-PL" dirty="0"/>
              <a:t>, </a:t>
            </a:r>
            <a:r>
              <a:rPr lang="pl-PL" dirty="0" smtClean="0"/>
              <a:t>P</a:t>
            </a:r>
            <a:r>
              <a:rPr lang="pl-PL" dirty="0"/>
              <a:t>. </a:t>
            </a:r>
            <a:r>
              <a:rPr lang="pl-PL" dirty="0" smtClean="0"/>
              <a:t>Martínez-Garzón</a:t>
            </a:r>
            <a:r>
              <a:rPr lang="pl-PL" baseline="30000" dirty="0" smtClean="0"/>
              <a:t>1</a:t>
            </a:r>
            <a:r>
              <a:rPr lang="pl-PL" dirty="0" smtClean="0"/>
              <a:t>, K. Plenkers</a:t>
            </a:r>
            <a:r>
              <a:rPr lang="pl-PL" baseline="30000" dirty="0" smtClean="0"/>
              <a:t>2</a:t>
            </a:r>
            <a:r>
              <a:rPr lang="pl-PL" dirty="0"/>
              <a:t>, </a:t>
            </a:r>
            <a:r>
              <a:rPr lang="pl-PL" dirty="0" smtClean="0"/>
              <a:t>M. Leonhardt</a:t>
            </a:r>
            <a:r>
              <a:rPr lang="pl-PL" baseline="30000" dirty="0" smtClean="0"/>
              <a:t>1</a:t>
            </a:r>
            <a:r>
              <a:rPr lang="pl-PL" dirty="0" smtClean="0"/>
              <a:t>, A. Zang</a:t>
            </a:r>
            <a:r>
              <a:rPr lang="pl-PL" baseline="30000" dirty="0"/>
              <a:t>1,3</a:t>
            </a:r>
            <a:r>
              <a:rPr lang="pl-PL" dirty="0" smtClean="0"/>
              <a:t>, </a:t>
            </a:r>
            <a:r>
              <a:rPr lang="pl-PL" dirty="0"/>
              <a:t>S. Specht</a:t>
            </a:r>
            <a:r>
              <a:rPr lang="pl-PL" baseline="30000" dirty="0"/>
              <a:t>1</a:t>
            </a:r>
            <a:r>
              <a:rPr lang="pl-PL" dirty="0"/>
              <a:t>, G</a:t>
            </a:r>
            <a:r>
              <a:rPr lang="pl-PL" dirty="0" smtClean="0"/>
              <a:t>. Dresen</a:t>
            </a:r>
            <a:r>
              <a:rPr lang="pl-PL" baseline="30000" dirty="0" smtClean="0"/>
              <a:t>1,3</a:t>
            </a:r>
            <a:r>
              <a:rPr lang="pl-PL" dirty="0" smtClean="0"/>
              <a:t>, M. Bohnhoff</a:t>
            </a:r>
            <a:r>
              <a:rPr lang="pl-PL" baseline="30000" dirty="0" smtClean="0"/>
              <a:t>1,4</a:t>
            </a:r>
            <a:endParaRPr lang="pl-PL" baseline="30000" dirty="0"/>
          </a:p>
          <a:p>
            <a:endParaRPr lang="pl-PL" sz="1600" baseline="30000" dirty="0"/>
          </a:p>
          <a:p>
            <a:pPr marL="177800" indent="-177800" algn="l">
              <a:spcBef>
                <a:spcPts val="600"/>
              </a:spcBef>
            </a:pPr>
            <a:r>
              <a:rPr lang="en-US" sz="1400" dirty="0"/>
              <a:t>1. Helmholtz Centre Potsdam, GFZ German Research Centre for Geosciences</a:t>
            </a:r>
            <a:endParaRPr lang="pl-PL" sz="1400" dirty="0"/>
          </a:p>
          <a:p>
            <a:pPr marL="177800" indent="-177800" algn="l"/>
            <a:r>
              <a:rPr lang="en-US" sz="1400" dirty="0"/>
              <a:t>2. </a:t>
            </a:r>
            <a:r>
              <a:rPr lang="de-DE" sz="1400" dirty="0"/>
              <a:t>GMuG Gesellschaft für Materialprüfung und Geophysik mbH</a:t>
            </a:r>
            <a:endParaRPr lang="pl-PL" sz="1400" dirty="0"/>
          </a:p>
          <a:p>
            <a:pPr marL="177800" indent="-177800" algn="l"/>
            <a:r>
              <a:rPr lang="pl-PL" sz="1400" dirty="0"/>
              <a:t>3. </a:t>
            </a:r>
            <a:r>
              <a:rPr lang="en-US" sz="1400" dirty="0"/>
              <a:t>University of Potsdam, Potsdam, Germany</a:t>
            </a:r>
            <a:endParaRPr lang="pl-PL" sz="1400" dirty="0"/>
          </a:p>
          <a:p>
            <a:pPr marL="177800" indent="-177800" algn="l"/>
            <a:r>
              <a:rPr lang="pl-PL" sz="1400" dirty="0"/>
              <a:t>4. </a:t>
            </a:r>
            <a:r>
              <a:rPr lang="en-US" sz="1400" dirty="0"/>
              <a:t>Free University Berlin, Berlin, </a:t>
            </a:r>
            <a:r>
              <a:rPr lang="en-US" sz="1400" dirty="0" smtClean="0"/>
              <a:t>Germany</a:t>
            </a:r>
            <a:endParaRPr lang="en-US" sz="1400" dirty="0"/>
          </a:p>
        </p:txBody>
      </p:sp>
    </p:spTree>
    <p:extLst>
      <p:ext uri="{BB962C8B-B14F-4D97-AF65-F5344CB8AC3E}">
        <p14:creationId xmlns:p14="http://schemas.microsoft.com/office/powerpoint/2010/main" val="2698431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r="30466"/>
          <a:stretch/>
        </p:blipFill>
        <p:spPr>
          <a:xfrm>
            <a:off x="2002420" y="13571"/>
            <a:ext cx="7141580" cy="6844429"/>
          </a:xfrm>
          <a:prstGeom prst="rect">
            <a:avLst/>
          </a:prstGeom>
        </p:spPr>
      </p:pic>
      <p:sp>
        <p:nvSpPr>
          <p:cNvPr id="5" name="Rectangle 4"/>
          <p:cNvSpPr/>
          <p:nvPr/>
        </p:nvSpPr>
        <p:spPr>
          <a:xfrm>
            <a:off x="2002421" y="-2364"/>
            <a:ext cx="7141579" cy="6850918"/>
          </a:xfrm>
          <a:prstGeom prst="rect">
            <a:avLst/>
          </a:prstGeom>
          <a:gradFill flip="none" rotWithShape="1">
            <a:gsLst>
              <a:gs pos="0">
                <a:schemeClr val="bg1">
                  <a:alpha val="39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p:cNvSpPr>
            <a:spLocks noGrp="1"/>
          </p:cNvSpPr>
          <p:nvPr>
            <p:ph type="ftr" sz="quarter" idx="10"/>
          </p:nvPr>
        </p:nvSpPr>
        <p:spPr/>
        <p:txBody>
          <a:bodyPr/>
          <a:lstStyle/>
          <a:p>
            <a:r>
              <a:rPr lang="pl-PL" smtClean="0">
                <a:solidFill>
                  <a:schemeClr val="tx1"/>
                </a:solidFill>
              </a:rPr>
              <a:t>EUROCK 2017 20-22 June 2017, Ostrava, Czech Republic</a:t>
            </a:r>
            <a:endParaRPr lang="en-GB" dirty="0">
              <a:solidFill>
                <a:schemeClr val="tx1"/>
              </a:solidFill>
            </a:endParaRPr>
          </a:p>
        </p:txBody>
      </p:sp>
      <p:sp>
        <p:nvSpPr>
          <p:cNvPr id="4" name="Text Placeholder 3"/>
          <p:cNvSpPr>
            <a:spLocks noGrp="1"/>
          </p:cNvSpPr>
          <p:nvPr>
            <p:ph type="body" sz="quarter" idx="11"/>
          </p:nvPr>
        </p:nvSpPr>
        <p:spPr>
          <a:xfrm>
            <a:off x="942975" y="13571"/>
            <a:ext cx="4338939" cy="6511775"/>
          </a:xfrm>
        </p:spPr>
        <p:txBody>
          <a:bodyPr/>
          <a:lstStyle/>
          <a:p>
            <a:pPr marL="0" indent="0">
              <a:buNone/>
            </a:pPr>
            <a:r>
              <a:rPr lang="pl-PL" sz="2600" b="1" smtClean="0">
                <a:latin typeface="+mj-lt"/>
              </a:rPr>
              <a:t>Project </a:t>
            </a:r>
            <a:r>
              <a:rPr lang="pl-PL" sz="2600" b="1" dirty="0">
                <a:latin typeface="+mj-lt"/>
              </a:rPr>
              <a:t>goals</a:t>
            </a:r>
          </a:p>
          <a:p>
            <a:r>
              <a:rPr lang="pl-PL" dirty="0" smtClean="0"/>
              <a:t>Optimize geothermal heat exchange in crystalline rock mass by multi-stage hydraulic fracturing and minimize the induced seismicity hazard</a:t>
            </a:r>
          </a:p>
          <a:p>
            <a:pPr marL="0" indent="0">
              <a:buNone/>
            </a:pPr>
            <a:r>
              <a:rPr lang="pl-PL" sz="2600" b="1" dirty="0" smtClean="0"/>
              <a:t>This study</a:t>
            </a:r>
            <a:endParaRPr lang="pl-PL" sz="2600" b="1" dirty="0"/>
          </a:p>
          <a:p>
            <a:r>
              <a:rPr lang="pl-PL" dirty="0" smtClean="0"/>
              <a:t>Insights into the physical microfracturing processes occurring during hydraulic stimulation through the analysis of extremely small seismic events </a:t>
            </a:r>
            <a:endParaRPr lang="en-US" dirty="0"/>
          </a:p>
        </p:txBody>
      </p:sp>
      <p:pic>
        <p:nvPicPr>
          <p:cNvPr id="6" name="Picture 12" descr="logo-gfz"/>
          <p:cNvPicPr>
            <a:picLocks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15272" y="5658988"/>
            <a:ext cx="1124765" cy="878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6458" y="5740949"/>
            <a:ext cx="683456" cy="728030"/>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r="33550"/>
          <a:stretch/>
        </p:blipFill>
        <p:spPr>
          <a:xfrm>
            <a:off x="1495826" y="5732157"/>
            <a:ext cx="1366239" cy="767515"/>
          </a:xfrm>
          <a:prstGeom prst="rect">
            <a:avLst/>
          </a:prstGeom>
        </p:spPr>
      </p:pic>
      <p:pic>
        <p:nvPicPr>
          <p:cNvPr id="1030" name="Picture 6" descr="http://www.novaoskarshamn.se/Documents/Nova/Images/logo-e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34307" y="6159947"/>
            <a:ext cx="2751131" cy="175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050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t="889" r="4409" b="-1"/>
          <a:stretch/>
        </p:blipFill>
        <p:spPr>
          <a:xfrm>
            <a:off x="4186343" y="10159"/>
            <a:ext cx="5299219" cy="5752683"/>
          </a:xfrm>
          <a:prstGeom prst="rect">
            <a:avLst/>
          </a:prstGeom>
        </p:spPr>
      </p:pic>
      <p:sp>
        <p:nvSpPr>
          <p:cNvPr id="2" name="Footer Placeholder 1"/>
          <p:cNvSpPr>
            <a:spLocks noGrp="1"/>
          </p:cNvSpPr>
          <p:nvPr>
            <p:ph type="ftr" sz="quarter" idx="10"/>
          </p:nvPr>
        </p:nvSpPr>
        <p:spPr/>
        <p:txBody>
          <a:bodyPr/>
          <a:lstStyle/>
          <a:p>
            <a:r>
              <a:rPr lang="pl-PL" smtClean="0"/>
              <a:t>EUROCK 2017 20-22 June 2017, Ostrava, Czech Republic</a:t>
            </a:r>
            <a:endParaRPr lang="en-GB"/>
          </a:p>
        </p:txBody>
      </p:sp>
      <p:sp>
        <p:nvSpPr>
          <p:cNvPr id="3" name="Title 2"/>
          <p:cNvSpPr>
            <a:spLocks noGrp="1"/>
          </p:cNvSpPr>
          <p:nvPr>
            <p:ph type="title"/>
          </p:nvPr>
        </p:nvSpPr>
        <p:spPr/>
        <p:txBody>
          <a:bodyPr/>
          <a:lstStyle/>
          <a:p>
            <a:r>
              <a:rPr lang="pl-PL" dirty="0" smtClean="0"/>
              <a:t>Äspö Hard Rock Laboratory</a:t>
            </a:r>
            <a:endParaRPr lang="en-US" dirty="0"/>
          </a:p>
        </p:txBody>
      </p:sp>
      <p:sp>
        <p:nvSpPr>
          <p:cNvPr id="4" name="Text Placeholder 3"/>
          <p:cNvSpPr>
            <a:spLocks noGrp="1"/>
          </p:cNvSpPr>
          <p:nvPr>
            <p:ph type="body" sz="quarter" idx="11"/>
          </p:nvPr>
        </p:nvSpPr>
        <p:spPr>
          <a:xfrm>
            <a:off x="71439" y="494950"/>
            <a:ext cx="5087186" cy="6030394"/>
          </a:xfrm>
        </p:spPr>
        <p:txBody>
          <a:bodyPr/>
          <a:lstStyle/>
          <a:p>
            <a:r>
              <a:rPr lang="pl-PL" dirty="0" smtClean="0"/>
              <a:t>Underground test site at a depth of 410m</a:t>
            </a:r>
          </a:p>
          <a:p>
            <a:r>
              <a:rPr lang="pl-PL" dirty="0" smtClean="0"/>
              <a:t>Rocks: Ävrö Granodiorite, fine-grained diorite-gabbro, granite</a:t>
            </a:r>
          </a:p>
        </p:txBody>
      </p:sp>
      <p:sp>
        <p:nvSpPr>
          <p:cNvPr id="12" name="TextBox 11"/>
          <p:cNvSpPr txBox="1"/>
          <p:nvPr/>
        </p:nvSpPr>
        <p:spPr>
          <a:xfrm>
            <a:off x="5448738" y="5762842"/>
            <a:ext cx="3388168" cy="338554"/>
          </a:xfrm>
          <a:prstGeom prst="rect">
            <a:avLst/>
          </a:prstGeom>
          <a:noFill/>
        </p:spPr>
        <p:txBody>
          <a:bodyPr wrap="square" rtlCol="0">
            <a:spAutoFit/>
          </a:bodyPr>
          <a:lstStyle/>
          <a:p>
            <a:pPr algn="r"/>
            <a:r>
              <a:rPr lang="pl-PL" sz="1600" b="1" i="1" dirty="0">
                <a:solidFill>
                  <a:srgbClr val="0070C0"/>
                </a:solidFill>
                <a:latin typeface="+mn-lt"/>
              </a:rPr>
              <a:t>Modified after: Zang et al., GJI, </a:t>
            </a:r>
            <a:r>
              <a:rPr lang="pl-PL" sz="1600" b="1" i="1" dirty="0" smtClean="0">
                <a:solidFill>
                  <a:srgbClr val="0070C0"/>
                </a:solidFill>
                <a:latin typeface="+mn-lt"/>
              </a:rPr>
              <a:t>2017</a:t>
            </a:r>
            <a:endParaRPr lang="en-US" sz="2000" b="1" i="1" dirty="0">
              <a:solidFill>
                <a:srgbClr val="0070C0"/>
              </a:solidFill>
              <a:latin typeface="+mn-lt"/>
            </a:endParaRPr>
          </a:p>
        </p:txBody>
      </p:sp>
      <p:pic>
        <p:nvPicPr>
          <p:cNvPr id="7" name="Picture 6"/>
          <p:cNvPicPr>
            <a:picLocks noChangeAspect="1"/>
          </p:cNvPicPr>
          <p:nvPr/>
        </p:nvPicPr>
        <p:blipFill>
          <a:blip r:embed="rId4"/>
          <a:stretch>
            <a:fillRect/>
          </a:stretch>
        </p:blipFill>
        <p:spPr>
          <a:xfrm>
            <a:off x="272406" y="1997847"/>
            <a:ext cx="3835274" cy="3934272"/>
          </a:xfrm>
          <a:prstGeom prst="rect">
            <a:avLst/>
          </a:prstGeom>
        </p:spPr>
      </p:pic>
      <p:sp>
        <p:nvSpPr>
          <p:cNvPr id="13" name="Rectangle 12"/>
          <p:cNvSpPr/>
          <p:nvPr/>
        </p:nvSpPr>
        <p:spPr>
          <a:xfrm>
            <a:off x="8584014" y="34942"/>
            <a:ext cx="505783" cy="4163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92589" y="3415515"/>
            <a:ext cx="505783" cy="4163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985760" y="2360904"/>
            <a:ext cx="1086803" cy="660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985760" y="4520174"/>
            <a:ext cx="1210644" cy="683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465997" y="4960262"/>
            <a:ext cx="2019565" cy="7093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365314" y="3021632"/>
            <a:ext cx="496751" cy="4376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2365314" y="3459236"/>
            <a:ext cx="2633058" cy="26774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230668" y="-317798"/>
            <a:ext cx="4606238" cy="50204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V="1">
            <a:off x="2365314" y="883920"/>
            <a:ext cx="2837635" cy="2120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172686" y="2098259"/>
            <a:ext cx="794802"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202949" y="2137738"/>
            <a:ext cx="779381" cy="400110"/>
          </a:xfrm>
          <a:prstGeom prst="rect">
            <a:avLst/>
          </a:prstGeom>
          <a:noFill/>
        </p:spPr>
        <p:txBody>
          <a:bodyPr wrap="none" rtlCol="0">
            <a:spAutoFit/>
          </a:bodyPr>
          <a:lstStyle/>
          <a:p>
            <a:r>
              <a:rPr lang="pl-PL" sz="2000" dirty="0">
                <a:latin typeface="+mn-lt"/>
              </a:rPr>
              <a:t>100m</a:t>
            </a:r>
            <a:endParaRPr lang="en-US" sz="2400" dirty="0">
              <a:latin typeface="+mn-lt"/>
            </a:endParaRPr>
          </a:p>
        </p:txBody>
      </p:sp>
      <p:sp>
        <p:nvSpPr>
          <p:cNvPr id="35" name="Rectangle 34"/>
          <p:cNvSpPr/>
          <p:nvPr/>
        </p:nvSpPr>
        <p:spPr>
          <a:xfrm>
            <a:off x="8274918" y="3147959"/>
            <a:ext cx="1210644" cy="683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7465997" y="80311"/>
            <a:ext cx="2019565" cy="683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4186344" y="-1"/>
            <a:ext cx="564224" cy="235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4253053" y="3982222"/>
            <a:ext cx="633907" cy="3552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6133226">
            <a:off x="4463666" y="3789610"/>
            <a:ext cx="648716" cy="464070"/>
          </a:xfrm>
          <a:prstGeom prst="rightArrow">
            <a:avLst>
              <a:gd name="adj1" fmla="val 60269"/>
              <a:gd name="adj2" fmla="val 50000"/>
            </a:avLst>
          </a:prstGeom>
          <a:gradFill>
            <a:gsLst>
              <a:gs pos="0">
                <a:srgbClr val="FF0000"/>
              </a:gs>
              <a:gs pos="80000">
                <a:srgbClr val="C00000"/>
              </a:gs>
              <a:gs pos="100000">
                <a:srgbClr val="FF0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2005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4101692" y="1176375"/>
            <a:ext cx="4970872" cy="3823008"/>
          </a:xfrm>
          <a:prstGeom prst="rect">
            <a:avLst/>
          </a:prstGeom>
          <a:solidFill>
            <a:srgbClr val="00AEEF">
              <a:alpha val="20000"/>
            </a:srgbClr>
          </a:solidFill>
          <a:ln w="3175">
            <a:solidFill>
              <a:schemeClr val="bg1">
                <a:lumMod val="65000"/>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Rectangle 31"/>
          <p:cNvSpPr/>
          <p:nvPr/>
        </p:nvSpPr>
        <p:spPr>
          <a:xfrm>
            <a:off x="6655853" y="1839656"/>
            <a:ext cx="2249608" cy="2267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Rectangle 30"/>
          <p:cNvSpPr/>
          <p:nvPr/>
        </p:nvSpPr>
        <p:spPr>
          <a:xfrm>
            <a:off x="4502426" y="1768035"/>
            <a:ext cx="1620078" cy="2644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Rectangle 29"/>
          <p:cNvSpPr/>
          <p:nvPr/>
        </p:nvSpPr>
        <p:spPr>
          <a:xfrm>
            <a:off x="159273" y="1176375"/>
            <a:ext cx="3736866" cy="3823008"/>
          </a:xfrm>
          <a:prstGeom prst="rect">
            <a:avLst/>
          </a:prstGeom>
          <a:solidFill>
            <a:srgbClr val="FFFF00">
              <a:alpha val="20000"/>
            </a:srgbClr>
          </a:solidFill>
          <a:ln w="3175">
            <a:solidFill>
              <a:schemeClr val="bg1">
                <a:lumMod val="65000"/>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 name="Footer Placeholder 1"/>
          <p:cNvSpPr>
            <a:spLocks noGrp="1"/>
          </p:cNvSpPr>
          <p:nvPr>
            <p:ph type="ftr" sz="quarter" idx="10"/>
          </p:nvPr>
        </p:nvSpPr>
        <p:spPr/>
        <p:txBody>
          <a:bodyPr/>
          <a:lstStyle/>
          <a:p>
            <a:r>
              <a:rPr lang="pl-PL" smtClean="0"/>
              <a:t>EUROCK 2017 20-22 June 2017, Ostrava, Czech Republic</a:t>
            </a:r>
            <a:endParaRPr lang="en-GB"/>
          </a:p>
        </p:txBody>
      </p:sp>
      <p:sp>
        <p:nvSpPr>
          <p:cNvPr id="3" name="Title 2"/>
          <p:cNvSpPr>
            <a:spLocks noGrp="1"/>
          </p:cNvSpPr>
          <p:nvPr>
            <p:ph type="title"/>
          </p:nvPr>
        </p:nvSpPr>
        <p:spPr/>
        <p:txBody>
          <a:bodyPr/>
          <a:lstStyle/>
          <a:p>
            <a:r>
              <a:rPr lang="pl-PL" dirty="0"/>
              <a:t>Monitoring </a:t>
            </a:r>
            <a:r>
              <a:rPr lang="pl-PL" dirty="0" smtClean="0"/>
              <a:t>microfractures of dm-size</a:t>
            </a:r>
            <a:endParaRPr lang="pl-PL" i="1" dirty="0"/>
          </a:p>
        </p:txBody>
      </p:sp>
      <p:grpSp>
        <p:nvGrpSpPr>
          <p:cNvPr id="5" name="Group 4"/>
          <p:cNvGrpSpPr/>
          <p:nvPr/>
        </p:nvGrpSpPr>
        <p:grpSpPr>
          <a:xfrm>
            <a:off x="6224304" y="1765554"/>
            <a:ext cx="2752263" cy="2899260"/>
            <a:chOff x="4272455" y="1280861"/>
            <a:chExt cx="4529427" cy="4771342"/>
          </a:xfrm>
        </p:grpSpPr>
        <p:pic>
          <p:nvPicPr>
            <p:cNvPr id="6"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73" r="-1"/>
            <a:stretch/>
          </p:blipFill>
          <p:spPr bwMode="auto">
            <a:xfrm>
              <a:off x="4272455" y="1280861"/>
              <a:ext cx="4529427" cy="4771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flipH="1">
              <a:off x="5785945" y="3081945"/>
              <a:ext cx="792938" cy="1214142"/>
            </a:xfrm>
            <a:prstGeom prst="straightConnector1">
              <a:avLst/>
            </a:prstGeom>
            <a:ln>
              <a:solidFill>
                <a:schemeClr val="tx1"/>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pic>
          <p:nvPicPr>
            <p:cNvPr id="8"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a:off x="5006609" y="4281751"/>
              <a:ext cx="835165" cy="85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reeform 17"/>
            <p:cNvSpPr/>
            <p:nvPr/>
          </p:nvSpPr>
          <p:spPr>
            <a:xfrm rot="10800000">
              <a:off x="5312854" y="4332524"/>
              <a:ext cx="289448" cy="734350"/>
            </a:xfrm>
            <a:custGeom>
              <a:avLst/>
              <a:gdLst>
                <a:gd name="connsiteX0" fmla="*/ 69056 w 302419"/>
                <a:gd name="connsiteY0" fmla="*/ 0 h 771525"/>
                <a:gd name="connsiteX1" fmla="*/ 59531 w 302419"/>
                <a:gd name="connsiteY1" fmla="*/ 11906 h 771525"/>
                <a:gd name="connsiteX2" fmla="*/ 57150 w 302419"/>
                <a:gd name="connsiteY2" fmla="*/ 26194 h 771525"/>
                <a:gd name="connsiteX3" fmla="*/ 54769 w 302419"/>
                <a:gd name="connsiteY3" fmla="*/ 33337 h 771525"/>
                <a:gd name="connsiteX4" fmla="*/ 45244 w 302419"/>
                <a:gd name="connsiteY4" fmla="*/ 40481 h 771525"/>
                <a:gd name="connsiteX5" fmla="*/ 40481 w 302419"/>
                <a:gd name="connsiteY5" fmla="*/ 47625 h 771525"/>
                <a:gd name="connsiteX6" fmla="*/ 33337 w 302419"/>
                <a:gd name="connsiteY6" fmla="*/ 54769 h 771525"/>
                <a:gd name="connsiteX7" fmla="*/ 28575 w 302419"/>
                <a:gd name="connsiteY7" fmla="*/ 64294 h 771525"/>
                <a:gd name="connsiteX8" fmla="*/ 26194 w 302419"/>
                <a:gd name="connsiteY8" fmla="*/ 73819 h 771525"/>
                <a:gd name="connsiteX9" fmla="*/ 19050 w 302419"/>
                <a:gd name="connsiteY9" fmla="*/ 78581 h 771525"/>
                <a:gd name="connsiteX10" fmla="*/ 16669 w 302419"/>
                <a:gd name="connsiteY10" fmla="*/ 92869 h 771525"/>
                <a:gd name="connsiteX11" fmla="*/ 14287 w 302419"/>
                <a:gd name="connsiteY11" fmla="*/ 100012 h 771525"/>
                <a:gd name="connsiteX12" fmla="*/ 9525 w 302419"/>
                <a:gd name="connsiteY12" fmla="*/ 142875 h 771525"/>
                <a:gd name="connsiteX13" fmla="*/ 4762 w 302419"/>
                <a:gd name="connsiteY13" fmla="*/ 176212 h 771525"/>
                <a:gd name="connsiteX14" fmla="*/ 0 w 302419"/>
                <a:gd name="connsiteY14" fmla="*/ 197644 h 771525"/>
                <a:gd name="connsiteX15" fmla="*/ 2381 w 302419"/>
                <a:gd name="connsiteY15" fmla="*/ 250031 h 771525"/>
                <a:gd name="connsiteX16" fmla="*/ 7144 w 302419"/>
                <a:gd name="connsiteY16" fmla="*/ 297656 h 771525"/>
                <a:gd name="connsiteX17" fmla="*/ 9525 w 302419"/>
                <a:gd name="connsiteY17" fmla="*/ 352425 h 771525"/>
                <a:gd name="connsiteX18" fmla="*/ 11906 w 302419"/>
                <a:gd name="connsiteY18" fmla="*/ 388144 h 771525"/>
                <a:gd name="connsiteX19" fmla="*/ 16669 w 302419"/>
                <a:gd name="connsiteY19" fmla="*/ 395287 h 771525"/>
                <a:gd name="connsiteX20" fmla="*/ 21431 w 302419"/>
                <a:gd name="connsiteY20" fmla="*/ 409575 h 771525"/>
                <a:gd name="connsiteX21" fmla="*/ 23812 w 302419"/>
                <a:gd name="connsiteY21" fmla="*/ 416719 h 771525"/>
                <a:gd name="connsiteX22" fmla="*/ 28575 w 302419"/>
                <a:gd name="connsiteY22" fmla="*/ 423862 h 771525"/>
                <a:gd name="connsiteX23" fmla="*/ 35719 w 302419"/>
                <a:gd name="connsiteY23" fmla="*/ 438150 h 771525"/>
                <a:gd name="connsiteX24" fmla="*/ 38100 w 302419"/>
                <a:gd name="connsiteY24" fmla="*/ 445294 h 771525"/>
                <a:gd name="connsiteX25" fmla="*/ 45244 w 302419"/>
                <a:gd name="connsiteY25" fmla="*/ 450056 h 771525"/>
                <a:gd name="connsiteX26" fmla="*/ 59531 w 302419"/>
                <a:gd name="connsiteY26" fmla="*/ 492919 h 771525"/>
                <a:gd name="connsiteX27" fmla="*/ 64294 w 302419"/>
                <a:gd name="connsiteY27" fmla="*/ 507206 h 771525"/>
                <a:gd name="connsiteX28" fmla="*/ 69056 w 302419"/>
                <a:gd name="connsiteY28" fmla="*/ 514350 h 771525"/>
                <a:gd name="connsiteX29" fmla="*/ 71437 w 302419"/>
                <a:gd name="connsiteY29" fmla="*/ 521494 h 771525"/>
                <a:gd name="connsiteX30" fmla="*/ 80962 w 302419"/>
                <a:gd name="connsiteY30" fmla="*/ 535781 h 771525"/>
                <a:gd name="connsiteX31" fmla="*/ 88106 w 302419"/>
                <a:gd name="connsiteY31" fmla="*/ 550069 h 771525"/>
                <a:gd name="connsiteX32" fmla="*/ 95250 w 302419"/>
                <a:gd name="connsiteY32" fmla="*/ 564356 h 771525"/>
                <a:gd name="connsiteX33" fmla="*/ 104775 w 302419"/>
                <a:gd name="connsiteY33" fmla="*/ 578644 h 771525"/>
                <a:gd name="connsiteX34" fmla="*/ 109537 w 302419"/>
                <a:gd name="connsiteY34" fmla="*/ 585787 h 771525"/>
                <a:gd name="connsiteX35" fmla="*/ 111919 w 302419"/>
                <a:gd name="connsiteY35" fmla="*/ 592931 h 771525"/>
                <a:gd name="connsiteX36" fmla="*/ 119062 w 302419"/>
                <a:gd name="connsiteY36" fmla="*/ 597694 h 771525"/>
                <a:gd name="connsiteX37" fmla="*/ 123825 w 302419"/>
                <a:gd name="connsiteY37" fmla="*/ 604837 h 771525"/>
                <a:gd name="connsiteX38" fmla="*/ 130969 w 302419"/>
                <a:gd name="connsiteY38" fmla="*/ 619125 h 771525"/>
                <a:gd name="connsiteX39" fmla="*/ 133350 w 302419"/>
                <a:gd name="connsiteY39" fmla="*/ 626269 h 771525"/>
                <a:gd name="connsiteX40" fmla="*/ 138112 w 302419"/>
                <a:gd name="connsiteY40" fmla="*/ 633412 h 771525"/>
                <a:gd name="connsiteX41" fmla="*/ 159544 w 302419"/>
                <a:gd name="connsiteY41" fmla="*/ 652462 h 771525"/>
                <a:gd name="connsiteX42" fmla="*/ 164306 w 302419"/>
                <a:gd name="connsiteY42" fmla="*/ 669131 h 771525"/>
                <a:gd name="connsiteX43" fmla="*/ 171450 w 302419"/>
                <a:gd name="connsiteY43" fmla="*/ 673894 h 771525"/>
                <a:gd name="connsiteX44" fmla="*/ 183356 w 302419"/>
                <a:gd name="connsiteY44" fmla="*/ 695325 h 771525"/>
                <a:gd name="connsiteX45" fmla="*/ 188119 w 302419"/>
                <a:gd name="connsiteY45" fmla="*/ 702469 h 771525"/>
                <a:gd name="connsiteX46" fmla="*/ 202406 w 302419"/>
                <a:gd name="connsiteY46" fmla="*/ 711994 h 771525"/>
                <a:gd name="connsiteX47" fmla="*/ 209550 w 302419"/>
                <a:gd name="connsiteY47" fmla="*/ 716756 h 771525"/>
                <a:gd name="connsiteX48" fmla="*/ 230981 w 302419"/>
                <a:gd name="connsiteY48" fmla="*/ 726281 h 771525"/>
                <a:gd name="connsiteX49" fmla="*/ 235744 w 302419"/>
                <a:gd name="connsiteY49" fmla="*/ 733425 h 771525"/>
                <a:gd name="connsiteX50" fmla="*/ 257175 w 302419"/>
                <a:gd name="connsiteY50" fmla="*/ 745331 h 771525"/>
                <a:gd name="connsiteX51" fmla="*/ 264319 w 302419"/>
                <a:gd name="connsiteY51" fmla="*/ 750094 h 771525"/>
                <a:gd name="connsiteX52" fmla="*/ 271462 w 302419"/>
                <a:gd name="connsiteY52" fmla="*/ 757237 h 771525"/>
                <a:gd name="connsiteX53" fmla="*/ 278606 w 302419"/>
                <a:gd name="connsiteY53" fmla="*/ 759619 h 771525"/>
                <a:gd name="connsiteX54" fmla="*/ 285750 w 302419"/>
                <a:gd name="connsiteY54" fmla="*/ 764381 h 771525"/>
                <a:gd name="connsiteX55" fmla="*/ 302419 w 302419"/>
                <a:gd name="connsiteY55" fmla="*/ 771525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2419" h="771525">
                  <a:moveTo>
                    <a:pt x="69056" y="0"/>
                  </a:moveTo>
                  <a:cubicBezTo>
                    <a:pt x="65881" y="3969"/>
                    <a:pt x="61634" y="7279"/>
                    <a:pt x="59531" y="11906"/>
                  </a:cubicBezTo>
                  <a:cubicBezTo>
                    <a:pt x="57533" y="16302"/>
                    <a:pt x="58197" y="21481"/>
                    <a:pt x="57150" y="26194"/>
                  </a:cubicBezTo>
                  <a:cubicBezTo>
                    <a:pt x="56606" y="28644"/>
                    <a:pt x="56376" y="31409"/>
                    <a:pt x="54769" y="33337"/>
                  </a:cubicBezTo>
                  <a:cubicBezTo>
                    <a:pt x="52228" y="36386"/>
                    <a:pt x="48050" y="37675"/>
                    <a:pt x="45244" y="40481"/>
                  </a:cubicBezTo>
                  <a:cubicBezTo>
                    <a:pt x="43220" y="42505"/>
                    <a:pt x="42313" y="45426"/>
                    <a:pt x="40481" y="47625"/>
                  </a:cubicBezTo>
                  <a:cubicBezTo>
                    <a:pt x="38325" y="50212"/>
                    <a:pt x="35718" y="52388"/>
                    <a:pt x="33337" y="54769"/>
                  </a:cubicBezTo>
                  <a:cubicBezTo>
                    <a:pt x="31750" y="57944"/>
                    <a:pt x="29821" y="60970"/>
                    <a:pt x="28575" y="64294"/>
                  </a:cubicBezTo>
                  <a:cubicBezTo>
                    <a:pt x="27426" y="67358"/>
                    <a:pt x="28009" y="71096"/>
                    <a:pt x="26194" y="73819"/>
                  </a:cubicBezTo>
                  <a:cubicBezTo>
                    <a:pt x="24606" y="76200"/>
                    <a:pt x="21431" y="76994"/>
                    <a:pt x="19050" y="78581"/>
                  </a:cubicBezTo>
                  <a:cubicBezTo>
                    <a:pt x="18256" y="83344"/>
                    <a:pt x="17717" y="88156"/>
                    <a:pt x="16669" y="92869"/>
                  </a:cubicBezTo>
                  <a:cubicBezTo>
                    <a:pt x="16124" y="95319"/>
                    <a:pt x="14564" y="97517"/>
                    <a:pt x="14287" y="100012"/>
                  </a:cubicBezTo>
                  <a:cubicBezTo>
                    <a:pt x="9189" y="145886"/>
                    <a:pt x="16215" y="122801"/>
                    <a:pt x="9525" y="142875"/>
                  </a:cubicBezTo>
                  <a:cubicBezTo>
                    <a:pt x="7937" y="153987"/>
                    <a:pt x="8311" y="165563"/>
                    <a:pt x="4762" y="176212"/>
                  </a:cubicBezTo>
                  <a:cubicBezTo>
                    <a:pt x="854" y="187937"/>
                    <a:pt x="2794" y="180880"/>
                    <a:pt x="0" y="197644"/>
                  </a:cubicBezTo>
                  <a:cubicBezTo>
                    <a:pt x="794" y="215106"/>
                    <a:pt x="1355" y="232581"/>
                    <a:pt x="2381" y="250031"/>
                  </a:cubicBezTo>
                  <a:cubicBezTo>
                    <a:pt x="3676" y="272048"/>
                    <a:pt x="4659" y="277782"/>
                    <a:pt x="7144" y="297656"/>
                  </a:cubicBezTo>
                  <a:cubicBezTo>
                    <a:pt x="7938" y="315912"/>
                    <a:pt x="8565" y="334177"/>
                    <a:pt x="9525" y="352425"/>
                  </a:cubicBezTo>
                  <a:cubicBezTo>
                    <a:pt x="10152" y="364341"/>
                    <a:pt x="9944" y="376374"/>
                    <a:pt x="11906" y="388144"/>
                  </a:cubicBezTo>
                  <a:cubicBezTo>
                    <a:pt x="12376" y="390967"/>
                    <a:pt x="15081" y="392906"/>
                    <a:pt x="16669" y="395287"/>
                  </a:cubicBezTo>
                  <a:lnTo>
                    <a:pt x="21431" y="409575"/>
                  </a:lnTo>
                  <a:cubicBezTo>
                    <a:pt x="22225" y="411956"/>
                    <a:pt x="22419" y="414631"/>
                    <a:pt x="23812" y="416719"/>
                  </a:cubicBezTo>
                  <a:lnTo>
                    <a:pt x="28575" y="423862"/>
                  </a:lnTo>
                  <a:cubicBezTo>
                    <a:pt x="34560" y="441818"/>
                    <a:pt x="26487" y="419685"/>
                    <a:pt x="35719" y="438150"/>
                  </a:cubicBezTo>
                  <a:cubicBezTo>
                    <a:pt x="36842" y="440395"/>
                    <a:pt x="36532" y="443334"/>
                    <a:pt x="38100" y="445294"/>
                  </a:cubicBezTo>
                  <a:cubicBezTo>
                    <a:pt x="39888" y="447529"/>
                    <a:pt x="42863" y="448469"/>
                    <a:pt x="45244" y="450056"/>
                  </a:cubicBezTo>
                  <a:lnTo>
                    <a:pt x="59531" y="492919"/>
                  </a:lnTo>
                  <a:cubicBezTo>
                    <a:pt x="59532" y="492923"/>
                    <a:pt x="64292" y="507203"/>
                    <a:pt x="64294" y="507206"/>
                  </a:cubicBezTo>
                  <a:cubicBezTo>
                    <a:pt x="65881" y="509587"/>
                    <a:pt x="67776" y="511790"/>
                    <a:pt x="69056" y="514350"/>
                  </a:cubicBezTo>
                  <a:cubicBezTo>
                    <a:pt x="70178" y="516595"/>
                    <a:pt x="70218" y="519300"/>
                    <a:pt x="71437" y="521494"/>
                  </a:cubicBezTo>
                  <a:cubicBezTo>
                    <a:pt x="74217" y="526497"/>
                    <a:pt x="79152" y="530351"/>
                    <a:pt x="80962" y="535781"/>
                  </a:cubicBezTo>
                  <a:cubicBezTo>
                    <a:pt x="86951" y="553742"/>
                    <a:pt x="78872" y="531600"/>
                    <a:pt x="88106" y="550069"/>
                  </a:cubicBezTo>
                  <a:cubicBezTo>
                    <a:pt x="97960" y="569778"/>
                    <a:pt x="81605" y="543890"/>
                    <a:pt x="95250" y="564356"/>
                  </a:cubicBezTo>
                  <a:cubicBezTo>
                    <a:pt x="99434" y="576910"/>
                    <a:pt x="94865" y="566753"/>
                    <a:pt x="104775" y="578644"/>
                  </a:cubicBezTo>
                  <a:cubicBezTo>
                    <a:pt x="106607" y="580842"/>
                    <a:pt x="108257" y="583228"/>
                    <a:pt x="109537" y="585787"/>
                  </a:cubicBezTo>
                  <a:cubicBezTo>
                    <a:pt x="110660" y="588032"/>
                    <a:pt x="110351" y="590971"/>
                    <a:pt x="111919" y="592931"/>
                  </a:cubicBezTo>
                  <a:cubicBezTo>
                    <a:pt x="113707" y="595166"/>
                    <a:pt x="116681" y="596106"/>
                    <a:pt x="119062" y="597694"/>
                  </a:cubicBezTo>
                  <a:cubicBezTo>
                    <a:pt x="120650" y="600075"/>
                    <a:pt x="122545" y="602277"/>
                    <a:pt x="123825" y="604837"/>
                  </a:cubicBezTo>
                  <a:cubicBezTo>
                    <a:pt x="133687" y="624560"/>
                    <a:pt x="117315" y="598646"/>
                    <a:pt x="130969" y="619125"/>
                  </a:cubicBezTo>
                  <a:cubicBezTo>
                    <a:pt x="131763" y="621506"/>
                    <a:pt x="132228" y="624024"/>
                    <a:pt x="133350" y="626269"/>
                  </a:cubicBezTo>
                  <a:cubicBezTo>
                    <a:pt x="134630" y="628829"/>
                    <a:pt x="136211" y="631273"/>
                    <a:pt x="138112" y="633412"/>
                  </a:cubicBezTo>
                  <a:cubicBezTo>
                    <a:pt x="149976" y="646759"/>
                    <a:pt x="148685" y="645224"/>
                    <a:pt x="159544" y="652462"/>
                  </a:cubicBezTo>
                  <a:cubicBezTo>
                    <a:pt x="159699" y="653084"/>
                    <a:pt x="163064" y="667578"/>
                    <a:pt x="164306" y="669131"/>
                  </a:cubicBezTo>
                  <a:cubicBezTo>
                    <a:pt x="166094" y="671366"/>
                    <a:pt x="169069" y="672306"/>
                    <a:pt x="171450" y="673894"/>
                  </a:cubicBezTo>
                  <a:cubicBezTo>
                    <a:pt x="175641" y="686467"/>
                    <a:pt x="172439" y="678950"/>
                    <a:pt x="183356" y="695325"/>
                  </a:cubicBezTo>
                  <a:cubicBezTo>
                    <a:pt x="184944" y="697706"/>
                    <a:pt x="185738" y="700881"/>
                    <a:pt x="188119" y="702469"/>
                  </a:cubicBezTo>
                  <a:lnTo>
                    <a:pt x="202406" y="711994"/>
                  </a:lnTo>
                  <a:cubicBezTo>
                    <a:pt x="204787" y="713581"/>
                    <a:pt x="206835" y="715851"/>
                    <a:pt x="209550" y="716756"/>
                  </a:cubicBezTo>
                  <a:cubicBezTo>
                    <a:pt x="226552" y="722424"/>
                    <a:pt x="219660" y="718735"/>
                    <a:pt x="230981" y="726281"/>
                  </a:cubicBezTo>
                  <a:cubicBezTo>
                    <a:pt x="232569" y="728662"/>
                    <a:pt x="233590" y="731540"/>
                    <a:pt x="235744" y="733425"/>
                  </a:cubicBezTo>
                  <a:cubicBezTo>
                    <a:pt x="245822" y="742244"/>
                    <a:pt x="247363" y="742061"/>
                    <a:pt x="257175" y="745331"/>
                  </a:cubicBezTo>
                  <a:cubicBezTo>
                    <a:pt x="259556" y="746919"/>
                    <a:pt x="262120" y="748262"/>
                    <a:pt x="264319" y="750094"/>
                  </a:cubicBezTo>
                  <a:cubicBezTo>
                    <a:pt x="266906" y="752250"/>
                    <a:pt x="268660" y="755369"/>
                    <a:pt x="271462" y="757237"/>
                  </a:cubicBezTo>
                  <a:cubicBezTo>
                    <a:pt x="273551" y="758629"/>
                    <a:pt x="276361" y="758496"/>
                    <a:pt x="278606" y="759619"/>
                  </a:cubicBezTo>
                  <a:cubicBezTo>
                    <a:pt x="281166" y="760899"/>
                    <a:pt x="283135" y="763219"/>
                    <a:pt x="285750" y="764381"/>
                  </a:cubicBezTo>
                  <a:cubicBezTo>
                    <a:pt x="304174" y="772569"/>
                    <a:pt x="295800" y="764908"/>
                    <a:pt x="302419" y="771525"/>
                  </a:cubicBezTo>
                </a:path>
              </a:pathLst>
            </a:cu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grpSp>
      <p:pic>
        <p:nvPicPr>
          <p:cNvPr id="10" name="Picture 9"/>
          <p:cNvPicPr>
            <a:picLocks noChangeAspect="1"/>
          </p:cNvPicPr>
          <p:nvPr/>
        </p:nvPicPr>
        <p:blipFill>
          <a:blip r:embed="rId4">
            <a:clrChange>
              <a:clrFrom>
                <a:srgbClr val="FFFFFF"/>
              </a:clrFrom>
              <a:clrTo>
                <a:srgbClr val="FFFFFF">
                  <a:alpha val="0"/>
                </a:srgbClr>
              </a:clrTo>
            </a:clrChange>
          </a:blip>
          <a:stretch>
            <a:fillRect/>
          </a:stretch>
        </p:blipFill>
        <p:spPr>
          <a:xfrm>
            <a:off x="4101691" y="1700509"/>
            <a:ext cx="2203115" cy="3417598"/>
          </a:xfrm>
          <a:prstGeom prst="rect">
            <a:avLst/>
          </a:prstGeom>
        </p:spPr>
      </p:pic>
      <p:sp>
        <p:nvSpPr>
          <p:cNvPr id="12" name="Rectangle 11"/>
          <p:cNvSpPr/>
          <p:nvPr/>
        </p:nvSpPr>
        <p:spPr>
          <a:xfrm>
            <a:off x="7029244" y="2712355"/>
            <a:ext cx="1202634" cy="17799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n>
                <a:solidFill>
                  <a:schemeClr val="tx1"/>
                </a:solidFill>
              </a:ln>
              <a:noFill/>
            </a:endParaRPr>
          </a:p>
        </p:txBody>
      </p:sp>
      <p:sp>
        <p:nvSpPr>
          <p:cNvPr id="13" name="TextBox 12"/>
          <p:cNvSpPr txBox="1"/>
          <p:nvPr/>
        </p:nvSpPr>
        <p:spPr>
          <a:xfrm>
            <a:off x="6872570" y="2347843"/>
            <a:ext cx="340158" cy="400110"/>
          </a:xfrm>
          <a:prstGeom prst="rect">
            <a:avLst/>
          </a:prstGeom>
          <a:noFill/>
        </p:spPr>
        <p:txBody>
          <a:bodyPr wrap="none" rtlCol="0">
            <a:spAutoFit/>
          </a:bodyPr>
          <a:lstStyle/>
          <a:p>
            <a:r>
              <a:rPr lang="pl-PL" sz="2000" b="1" dirty="0">
                <a:latin typeface="+mn-lt"/>
              </a:rPr>
              <a:t>A</a:t>
            </a:r>
          </a:p>
        </p:txBody>
      </p:sp>
      <p:sp>
        <p:nvSpPr>
          <p:cNvPr id="14" name="TextBox 13"/>
          <p:cNvSpPr txBox="1"/>
          <p:nvPr/>
        </p:nvSpPr>
        <p:spPr>
          <a:xfrm>
            <a:off x="8034837" y="2347843"/>
            <a:ext cx="394082" cy="400110"/>
          </a:xfrm>
          <a:prstGeom prst="rect">
            <a:avLst/>
          </a:prstGeom>
          <a:noFill/>
        </p:spPr>
        <p:txBody>
          <a:bodyPr wrap="none" rtlCol="0">
            <a:spAutoFit/>
          </a:bodyPr>
          <a:lstStyle/>
          <a:p>
            <a:r>
              <a:rPr lang="pl-PL" sz="2000" b="1" dirty="0">
                <a:latin typeface="+mn-lt"/>
              </a:rPr>
              <a:t>A’</a:t>
            </a:r>
          </a:p>
        </p:txBody>
      </p:sp>
      <p:sp>
        <p:nvSpPr>
          <p:cNvPr id="15" name="TextBox 14"/>
          <p:cNvSpPr txBox="1"/>
          <p:nvPr/>
        </p:nvSpPr>
        <p:spPr>
          <a:xfrm>
            <a:off x="4333367" y="1419667"/>
            <a:ext cx="340158" cy="400110"/>
          </a:xfrm>
          <a:prstGeom prst="rect">
            <a:avLst/>
          </a:prstGeom>
          <a:noFill/>
        </p:spPr>
        <p:txBody>
          <a:bodyPr wrap="none" rtlCol="0">
            <a:spAutoFit/>
          </a:bodyPr>
          <a:lstStyle/>
          <a:p>
            <a:r>
              <a:rPr lang="pl-PL" sz="2000" b="1" dirty="0">
                <a:latin typeface="+mn-lt"/>
              </a:rPr>
              <a:t>A</a:t>
            </a:r>
          </a:p>
        </p:txBody>
      </p:sp>
      <p:sp>
        <p:nvSpPr>
          <p:cNvPr id="16" name="TextBox 15"/>
          <p:cNvSpPr txBox="1"/>
          <p:nvPr/>
        </p:nvSpPr>
        <p:spPr>
          <a:xfrm>
            <a:off x="5899230" y="1416613"/>
            <a:ext cx="394082" cy="400110"/>
          </a:xfrm>
          <a:prstGeom prst="rect">
            <a:avLst/>
          </a:prstGeom>
          <a:noFill/>
        </p:spPr>
        <p:txBody>
          <a:bodyPr wrap="none" rtlCol="0">
            <a:spAutoFit/>
          </a:bodyPr>
          <a:lstStyle/>
          <a:p>
            <a:r>
              <a:rPr lang="pl-PL" sz="2000" b="1" dirty="0">
                <a:latin typeface="+mn-lt"/>
              </a:rPr>
              <a:t>A’</a:t>
            </a:r>
          </a:p>
        </p:txBody>
      </p:sp>
      <p:pic>
        <p:nvPicPr>
          <p:cNvPr id="17" name="Picture 16"/>
          <p:cNvPicPr>
            <a:picLocks noChangeAspect="1"/>
          </p:cNvPicPr>
          <p:nvPr/>
        </p:nvPicPr>
        <p:blipFill>
          <a:blip r:embed="rId5"/>
          <a:stretch>
            <a:fillRect/>
          </a:stretch>
        </p:blipFill>
        <p:spPr>
          <a:xfrm flipH="1">
            <a:off x="320474" y="1768035"/>
            <a:ext cx="1442467" cy="2789497"/>
          </a:xfrm>
          <a:prstGeom prst="rect">
            <a:avLst/>
          </a:prstGeom>
        </p:spPr>
      </p:pic>
      <p:sp>
        <p:nvSpPr>
          <p:cNvPr id="18" name="TextBox 17"/>
          <p:cNvSpPr txBox="1"/>
          <p:nvPr/>
        </p:nvSpPr>
        <p:spPr>
          <a:xfrm>
            <a:off x="1132231" y="468489"/>
            <a:ext cx="1940916" cy="707886"/>
          </a:xfrm>
          <a:prstGeom prst="rect">
            <a:avLst/>
          </a:prstGeom>
          <a:noFill/>
        </p:spPr>
        <p:txBody>
          <a:bodyPr wrap="none" rtlCol="0">
            <a:spAutoFit/>
          </a:bodyPr>
          <a:lstStyle/>
          <a:p>
            <a:pPr algn="ctr"/>
            <a:r>
              <a:rPr lang="pl-PL" sz="2000" dirty="0" smtClean="0">
                <a:latin typeface="+mn-lt"/>
              </a:rPr>
              <a:t>10cm fault (Lab)</a:t>
            </a:r>
          </a:p>
          <a:p>
            <a:pPr algn="ctr"/>
            <a:r>
              <a:rPr lang="pl-PL" sz="2000" dirty="0" smtClean="0">
                <a:latin typeface="+mn-lt"/>
              </a:rPr>
              <a:t>Fractures &lt; 1mm</a:t>
            </a:r>
            <a:endParaRPr lang="en-US" sz="2000" dirty="0">
              <a:latin typeface="+mn-lt"/>
            </a:endParaRPr>
          </a:p>
        </p:txBody>
      </p:sp>
      <p:sp>
        <p:nvSpPr>
          <p:cNvPr id="19" name="Right Arrow 18"/>
          <p:cNvSpPr/>
          <p:nvPr/>
        </p:nvSpPr>
        <p:spPr>
          <a:xfrm rot="5400000">
            <a:off x="2701889" y="1248165"/>
            <a:ext cx="417180" cy="4875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ight Arrow 19"/>
          <p:cNvSpPr/>
          <p:nvPr/>
        </p:nvSpPr>
        <p:spPr>
          <a:xfrm rot="5400000">
            <a:off x="5165310" y="1216695"/>
            <a:ext cx="417180" cy="4875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2252535" y="1176375"/>
            <a:ext cx="434734" cy="461665"/>
          </a:xfrm>
          <a:prstGeom prst="rect">
            <a:avLst/>
          </a:prstGeom>
          <a:noFill/>
        </p:spPr>
        <p:txBody>
          <a:bodyPr wrap="none" rtlCol="0">
            <a:spAutoFit/>
          </a:bodyPr>
          <a:lstStyle/>
          <a:p>
            <a:r>
              <a:rPr lang="pl-PL" sz="2400" b="1" dirty="0">
                <a:latin typeface="+mn-lt"/>
              </a:rPr>
              <a:t>S</a:t>
            </a:r>
            <a:r>
              <a:rPr lang="pl-PL" sz="2400" b="1" baseline="-25000" dirty="0">
                <a:latin typeface="+mn-lt"/>
              </a:rPr>
              <a:t>1</a:t>
            </a:r>
            <a:endParaRPr lang="en-US" sz="2400" b="1" baseline="-25000" dirty="0">
              <a:latin typeface="+mn-lt"/>
            </a:endParaRPr>
          </a:p>
        </p:txBody>
      </p:sp>
      <p:sp>
        <p:nvSpPr>
          <p:cNvPr id="22" name="TextBox 21"/>
          <p:cNvSpPr txBox="1"/>
          <p:nvPr/>
        </p:nvSpPr>
        <p:spPr>
          <a:xfrm>
            <a:off x="4695411" y="1176375"/>
            <a:ext cx="434734" cy="461665"/>
          </a:xfrm>
          <a:prstGeom prst="rect">
            <a:avLst/>
          </a:prstGeom>
          <a:noFill/>
        </p:spPr>
        <p:txBody>
          <a:bodyPr wrap="none" rtlCol="0">
            <a:spAutoFit/>
          </a:bodyPr>
          <a:lstStyle/>
          <a:p>
            <a:r>
              <a:rPr lang="pl-PL" sz="2400" b="1" dirty="0">
                <a:latin typeface="+mn-lt"/>
              </a:rPr>
              <a:t>S</a:t>
            </a:r>
            <a:r>
              <a:rPr lang="pl-PL" sz="2400" b="1" baseline="-25000" dirty="0">
                <a:latin typeface="+mn-lt"/>
              </a:rPr>
              <a:t>1</a:t>
            </a:r>
            <a:endParaRPr lang="en-US" sz="2400" b="1" baseline="-25000" dirty="0">
              <a:latin typeface="+mn-lt"/>
            </a:endParaRPr>
          </a:p>
        </p:txBody>
      </p:sp>
      <p:pic>
        <p:nvPicPr>
          <p:cNvPr id="23" name="Picture 22"/>
          <p:cNvPicPr>
            <a:picLocks noChangeAspect="1"/>
          </p:cNvPicPr>
          <p:nvPr/>
        </p:nvPicPr>
        <p:blipFill rotWithShape="1">
          <a:blip r:embed="rId6" cstate="print">
            <a:clrChange>
              <a:clrFrom>
                <a:srgbClr val="FDFDFD"/>
              </a:clrFrom>
              <a:clrTo>
                <a:srgbClr val="FDFDFD">
                  <a:alpha val="0"/>
                </a:srgbClr>
              </a:clrTo>
            </a:clrChange>
            <a:extLst>
              <a:ext uri="{28A0092B-C50C-407E-A947-70E740481C1C}">
                <a14:useLocalDpi xmlns:a14="http://schemas.microsoft.com/office/drawing/2010/main" val="0"/>
              </a:ext>
            </a:extLst>
          </a:blip>
          <a:srcRect t="62598" b="20378"/>
          <a:stretch/>
        </p:blipFill>
        <p:spPr>
          <a:xfrm>
            <a:off x="1762942" y="5889995"/>
            <a:ext cx="6129529" cy="583738"/>
          </a:xfrm>
          <a:prstGeom prst="rect">
            <a:avLst/>
          </a:prstGeom>
        </p:spPr>
      </p:pic>
      <p:pic>
        <p:nvPicPr>
          <p:cNvPr id="24" name="Picture 23"/>
          <p:cNvPicPr>
            <a:picLocks noChangeAspect="1"/>
          </p:cNvPicPr>
          <p:nvPr/>
        </p:nvPicPr>
        <p:blipFill rotWithShape="1">
          <a:blip r:embed="rId7" cstate="print">
            <a:clrChange>
              <a:clrFrom>
                <a:srgbClr val="FDFDFD"/>
              </a:clrFrom>
              <a:clrTo>
                <a:srgbClr val="FDFDFD">
                  <a:alpha val="0"/>
                </a:srgbClr>
              </a:clrTo>
            </a:clrChange>
            <a:extLst>
              <a:ext uri="{28A0092B-C50C-407E-A947-70E740481C1C}">
                <a14:useLocalDpi xmlns:a14="http://schemas.microsoft.com/office/drawing/2010/main" val="0"/>
              </a:ext>
            </a:extLst>
          </a:blip>
          <a:srcRect b="83379"/>
          <a:stretch/>
        </p:blipFill>
        <p:spPr>
          <a:xfrm>
            <a:off x="1762942" y="5320058"/>
            <a:ext cx="6129529" cy="569937"/>
          </a:xfrm>
          <a:prstGeom prst="rect">
            <a:avLst/>
          </a:prstGeom>
        </p:spPr>
      </p:pic>
      <p:pic>
        <p:nvPicPr>
          <p:cNvPr id="25" name="Picture 24"/>
          <p:cNvPicPr>
            <a:picLocks noChangeAspect="1"/>
          </p:cNvPicPr>
          <p:nvPr/>
        </p:nvPicPr>
        <p:blipFill rotWithShape="1">
          <a:blip r:embed="rId8"/>
          <a:srcRect r="11454"/>
          <a:stretch/>
        </p:blipFill>
        <p:spPr>
          <a:xfrm>
            <a:off x="1965077" y="1765554"/>
            <a:ext cx="1779554" cy="2791978"/>
          </a:xfrm>
          <a:prstGeom prst="rect">
            <a:avLst/>
          </a:prstGeom>
        </p:spPr>
      </p:pic>
      <p:sp>
        <p:nvSpPr>
          <p:cNvPr id="26" name="Rectangle 25"/>
          <p:cNvSpPr/>
          <p:nvPr/>
        </p:nvSpPr>
        <p:spPr>
          <a:xfrm>
            <a:off x="1412240" y="5188225"/>
            <a:ext cx="1254484" cy="1285508"/>
          </a:xfrm>
          <a:prstGeom prst="rect">
            <a:avLst/>
          </a:prstGeom>
          <a:solidFill>
            <a:srgbClr val="FFFF00">
              <a:alpha val="20000"/>
            </a:srgbClr>
          </a:solidFill>
          <a:ln w="3175">
            <a:solidFill>
              <a:schemeClr val="tx1">
                <a:lumMod val="50000"/>
                <a:lumOff val="50000"/>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Rectangle 26"/>
          <p:cNvSpPr/>
          <p:nvPr/>
        </p:nvSpPr>
        <p:spPr>
          <a:xfrm>
            <a:off x="3263071" y="5188225"/>
            <a:ext cx="2421325" cy="1285507"/>
          </a:xfrm>
          <a:prstGeom prst="rect">
            <a:avLst/>
          </a:prstGeom>
          <a:solidFill>
            <a:srgbClr val="00B0F0">
              <a:alpha val="20000"/>
            </a:srgbClr>
          </a:solidFill>
          <a:ln w="3175">
            <a:solidFill>
              <a:schemeClr val="bg1">
                <a:lumMod val="50000"/>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TextBox 27"/>
          <p:cNvSpPr txBox="1"/>
          <p:nvPr/>
        </p:nvSpPr>
        <p:spPr>
          <a:xfrm>
            <a:off x="5042565" y="473826"/>
            <a:ext cx="3135602" cy="707886"/>
          </a:xfrm>
          <a:prstGeom prst="rect">
            <a:avLst/>
          </a:prstGeom>
          <a:noFill/>
        </p:spPr>
        <p:txBody>
          <a:bodyPr wrap="none" rtlCol="0">
            <a:spAutoFit/>
          </a:bodyPr>
          <a:lstStyle/>
          <a:p>
            <a:r>
              <a:rPr lang="pl-PL" sz="2000" dirty="0" smtClean="0">
                <a:latin typeface="+mn-lt"/>
              </a:rPr>
              <a:t>100m fault (Mponeng Mine)</a:t>
            </a:r>
          </a:p>
          <a:p>
            <a:pPr algn="ctr"/>
            <a:r>
              <a:rPr lang="pl-PL" sz="2000" dirty="0" smtClean="0">
                <a:latin typeface="+mn-lt"/>
              </a:rPr>
              <a:t>Fractures &lt; 1m</a:t>
            </a:r>
            <a:endParaRPr lang="en-US" sz="2000" dirty="0">
              <a:latin typeface="+mn-lt"/>
            </a:endParaRPr>
          </a:p>
        </p:txBody>
      </p:sp>
      <p:sp>
        <p:nvSpPr>
          <p:cNvPr id="33" name="TextBox 32"/>
          <p:cNvSpPr txBox="1"/>
          <p:nvPr/>
        </p:nvSpPr>
        <p:spPr>
          <a:xfrm>
            <a:off x="698160" y="4557532"/>
            <a:ext cx="606256" cy="369332"/>
          </a:xfrm>
          <a:prstGeom prst="rect">
            <a:avLst/>
          </a:prstGeom>
          <a:noFill/>
        </p:spPr>
        <p:txBody>
          <a:bodyPr wrap="none" rtlCol="0">
            <a:spAutoFit/>
          </a:bodyPr>
          <a:lstStyle/>
          <a:p>
            <a:r>
              <a:rPr lang="pl-PL" dirty="0" smtClean="0">
                <a:latin typeface="+mn-lt"/>
              </a:rPr>
              <a:t>5cm</a:t>
            </a:r>
            <a:endParaRPr lang="pl-PL" dirty="0">
              <a:latin typeface="+mn-lt"/>
            </a:endParaRPr>
          </a:p>
        </p:txBody>
      </p:sp>
      <p:sp>
        <p:nvSpPr>
          <p:cNvPr id="34" name="TextBox 33"/>
          <p:cNvSpPr txBox="1"/>
          <p:nvPr/>
        </p:nvSpPr>
        <p:spPr>
          <a:xfrm>
            <a:off x="5684396" y="4957912"/>
            <a:ext cx="3388168" cy="338554"/>
          </a:xfrm>
          <a:prstGeom prst="rect">
            <a:avLst/>
          </a:prstGeom>
          <a:noFill/>
        </p:spPr>
        <p:txBody>
          <a:bodyPr wrap="square" rtlCol="0">
            <a:spAutoFit/>
          </a:bodyPr>
          <a:lstStyle/>
          <a:p>
            <a:pPr algn="r"/>
            <a:r>
              <a:rPr lang="pl-PL" sz="1600" b="1" i="1" dirty="0" smtClean="0">
                <a:solidFill>
                  <a:srgbClr val="0070C0"/>
                </a:solidFill>
                <a:latin typeface="+mn-lt"/>
              </a:rPr>
              <a:t>cf. Kwiatek et al., BSSA, 2011</a:t>
            </a:r>
            <a:endParaRPr lang="en-US" sz="2000" b="1" i="1" dirty="0">
              <a:solidFill>
                <a:srgbClr val="0070C0"/>
              </a:solidFill>
              <a:latin typeface="+mn-lt"/>
            </a:endParaRPr>
          </a:p>
        </p:txBody>
      </p:sp>
      <p:sp>
        <p:nvSpPr>
          <p:cNvPr id="35" name="Right Arrow 34"/>
          <p:cNvSpPr/>
          <p:nvPr/>
        </p:nvSpPr>
        <p:spPr>
          <a:xfrm rot="10800000">
            <a:off x="698160" y="5188224"/>
            <a:ext cx="606256" cy="1285507"/>
          </a:xfrm>
          <a:prstGeom prst="rightArrow">
            <a:avLst>
              <a:gd name="adj1" fmla="val 50000"/>
              <a:gd name="adj2" fmla="val 53352"/>
            </a:avLst>
          </a:prstGeom>
          <a:solidFill>
            <a:srgbClr val="FFFF00">
              <a:alpha val="20000"/>
            </a:srgbClr>
          </a:solidFill>
          <a:ln w="3175">
            <a:solidFill>
              <a:schemeClr val="tx1">
                <a:lumMod val="50000"/>
                <a:lumOff val="50000"/>
                <a:alpha val="3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690822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clrChange>
              <a:clrFrom>
                <a:srgbClr val="FFFFFF"/>
              </a:clrFrom>
              <a:clrTo>
                <a:srgbClr val="FFFFFF">
                  <a:alpha val="0"/>
                </a:srgbClr>
              </a:clrTo>
            </a:clrChange>
          </a:blip>
          <a:srcRect l="13085" t="10194" r="24475" b="5580"/>
          <a:stretch/>
        </p:blipFill>
        <p:spPr>
          <a:xfrm>
            <a:off x="20320" y="1081079"/>
            <a:ext cx="3541355" cy="5482281"/>
          </a:xfrm>
          <a:prstGeom prst="rect">
            <a:avLst/>
          </a:prstGeom>
        </p:spPr>
      </p:pic>
      <p:sp>
        <p:nvSpPr>
          <p:cNvPr id="97" name="Rectangle 96"/>
          <p:cNvSpPr/>
          <p:nvPr/>
        </p:nvSpPr>
        <p:spPr>
          <a:xfrm>
            <a:off x="20320" y="1092633"/>
            <a:ext cx="3820160" cy="1731646"/>
          </a:xfrm>
          <a:prstGeom prst="rect">
            <a:avLst/>
          </a:prstGeom>
          <a:gradFill>
            <a:gsLst>
              <a:gs pos="0">
                <a:schemeClr val="bg1">
                  <a:alpha val="0"/>
                </a:schemeClr>
              </a:gs>
              <a:gs pos="74000">
                <a:schemeClr val="bg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Rectangle 14"/>
          <p:cNvSpPr/>
          <p:nvPr/>
        </p:nvSpPr>
        <p:spPr>
          <a:xfrm>
            <a:off x="2122612" y="4434019"/>
            <a:ext cx="481068" cy="229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p:cNvSpPr>
            <a:spLocks noGrp="1"/>
          </p:cNvSpPr>
          <p:nvPr>
            <p:ph type="ftr" sz="quarter" idx="10"/>
          </p:nvPr>
        </p:nvSpPr>
        <p:spPr/>
        <p:txBody>
          <a:bodyPr/>
          <a:lstStyle/>
          <a:p>
            <a:r>
              <a:rPr lang="pl-PL" smtClean="0"/>
              <a:t>EUROCK 2017 20-22 June 2017, Ostrava, Czech Republic</a:t>
            </a:r>
            <a:endParaRPr lang="en-GB"/>
          </a:p>
        </p:txBody>
      </p:sp>
      <p:sp>
        <p:nvSpPr>
          <p:cNvPr id="3" name="Title 2"/>
          <p:cNvSpPr>
            <a:spLocks noGrp="1"/>
          </p:cNvSpPr>
          <p:nvPr>
            <p:ph type="title"/>
          </p:nvPr>
        </p:nvSpPr>
        <p:spPr/>
        <p:txBody>
          <a:bodyPr/>
          <a:lstStyle/>
          <a:p>
            <a:r>
              <a:rPr lang="pl-PL" dirty="0" smtClean="0"/>
              <a:t>Broad range </a:t>
            </a:r>
            <a:r>
              <a:rPr lang="pl-PL" i="1" dirty="0"/>
              <a:t>in-situ </a:t>
            </a:r>
            <a:r>
              <a:rPr lang="pl-PL" dirty="0" smtClean="0"/>
              <a:t>seismic monitoring</a:t>
            </a:r>
            <a:endParaRPr lang="en-US" i="1" dirty="0"/>
          </a:p>
        </p:txBody>
      </p:sp>
      <p:sp>
        <p:nvSpPr>
          <p:cNvPr id="4" name="Text Placeholder 3"/>
          <p:cNvSpPr>
            <a:spLocks noGrp="1"/>
          </p:cNvSpPr>
          <p:nvPr>
            <p:ph type="body" sz="quarter" idx="11"/>
          </p:nvPr>
        </p:nvSpPr>
        <p:spPr>
          <a:xfrm>
            <a:off x="71438" y="494950"/>
            <a:ext cx="3885447" cy="2153982"/>
          </a:xfrm>
          <a:effectLst/>
        </p:spPr>
        <p:txBody>
          <a:bodyPr/>
          <a:lstStyle/>
          <a:p>
            <a:pPr marL="180000">
              <a:spcBef>
                <a:spcPts val="0"/>
              </a:spcBef>
            </a:pPr>
            <a:r>
              <a:rPr lang="pl-PL" dirty="0" smtClean="0">
                <a:effectLst>
                  <a:glow rad="190500">
                    <a:schemeClr val="bg1">
                      <a:alpha val="80000"/>
                    </a:schemeClr>
                  </a:glow>
                </a:effectLst>
              </a:rPr>
              <a:t>Seismic monitoring using different networks</a:t>
            </a:r>
          </a:p>
          <a:p>
            <a:pPr marL="180000">
              <a:spcBef>
                <a:spcPts val="0"/>
              </a:spcBef>
            </a:pPr>
            <a:r>
              <a:rPr lang="pl-PL" dirty="0" smtClean="0">
                <a:effectLst>
                  <a:glow rad="190500">
                    <a:schemeClr val="bg1">
                      <a:alpha val="80000"/>
                    </a:schemeClr>
                  </a:glow>
                </a:effectLst>
              </a:rPr>
              <a:t>Monitoring of fractures from km- down to cm- size</a:t>
            </a:r>
          </a:p>
        </p:txBody>
      </p:sp>
      <p:cxnSp>
        <p:nvCxnSpPr>
          <p:cNvPr id="35" name="Straight Connector 34"/>
          <p:cNvCxnSpPr/>
          <p:nvPr/>
        </p:nvCxnSpPr>
        <p:spPr>
          <a:xfrm flipV="1">
            <a:off x="3286319" y="2743162"/>
            <a:ext cx="5663092" cy="904278"/>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307798" y="4718570"/>
            <a:ext cx="5641613" cy="1732524"/>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429772" y="4455819"/>
            <a:ext cx="308204" cy="433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976312" y="3647440"/>
            <a:ext cx="1331486" cy="10517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flipV="1">
            <a:off x="1976312" y="2762531"/>
            <a:ext cx="2041090" cy="884909"/>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brightnessContrast bright="15000" contrast="10000"/>
                    </a14:imgEffect>
                  </a14:imgLayer>
                </a14:imgProps>
              </a:ext>
            </a:extLst>
          </a:blip>
          <a:stretch>
            <a:fillRect/>
          </a:stretch>
        </p:blipFill>
        <p:spPr>
          <a:xfrm>
            <a:off x="4017402" y="2752088"/>
            <a:ext cx="4932009" cy="3699006"/>
          </a:xfrm>
          <a:prstGeom prst="rect">
            <a:avLst/>
          </a:prstGeom>
          <a:ln>
            <a:noFill/>
          </a:ln>
        </p:spPr>
      </p:pic>
      <p:cxnSp>
        <p:nvCxnSpPr>
          <p:cNvPr id="33" name="Straight Arrow Connector 32"/>
          <p:cNvCxnSpPr/>
          <p:nvPr/>
        </p:nvCxnSpPr>
        <p:spPr>
          <a:xfrm flipH="1">
            <a:off x="4420134" y="5198975"/>
            <a:ext cx="849385" cy="1019803"/>
          </a:xfrm>
          <a:prstGeom prst="straightConnector1">
            <a:avLst/>
          </a:prstGeom>
          <a:ln w="28575">
            <a:solidFill>
              <a:srgbClr val="0066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rot="18625659">
            <a:off x="4217681" y="5306521"/>
            <a:ext cx="841897" cy="523220"/>
          </a:xfrm>
          <a:prstGeom prst="rect">
            <a:avLst/>
          </a:prstGeom>
          <a:noFill/>
        </p:spPr>
        <p:txBody>
          <a:bodyPr wrap="none" rtlCol="0">
            <a:spAutoFit/>
          </a:bodyPr>
          <a:lstStyle/>
          <a:p>
            <a:r>
              <a:rPr lang="pl-PL" sz="2800" b="1" dirty="0" smtClean="0">
                <a:solidFill>
                  <a:srgbClr val="0066FF"/>
                </a:solidFill>
                <a:latin typeface="+mn-lt"/>
              </a:rPr>
              <a:t>20m</a:t>
            </a:r>
            <a:endParaRPr lang="en-US" sz="2800" b="1" dirty="0">
              <a:solidFill>
                <a:srgbClr val="0066FF"/>
              </a:solidFill>
              <a:latin typeface="+mn-lt"/>
            </a:endParaRPr>
          </a:p>
        </p:txBody>
      </p:sp>
      <p:sp>
        <p:nvSpPr>
          <p:cNvPr id="39" name="TextBox 38"/>
          <p:cNvSpPr txBox="1"/>
          <p:nvPr/>
        </p:nvSpPr>
        <p:spPr>
          <a:xfrm rot="18727629">
            <a:off x="5865724" y="4569207"/>
            <a:ext cx="1622175" cy="400110"/>
          </a:xfrm>
          <a:prstGeom prst="rect">
            <a:avLst/>
          </a:prstGeom>
          <a:noFill/>
        </p:spPr>
        <p:txBody>
          <a:bodyPr wrap="none" rtlCol="0">
            <a:spAutoFit/>
          </a:bodyPr>
          <a:lstStyle/>
          <a:p>
            <a:r>
              <a:rPr lang="pl-PL" sz="2000" b="1" dirty="0" smtClean="0">
                <a:latin typeface="+mn-lt"/>
              </a:rPr>
              <a:t>Injection well</a:t>
            </a:r>
            <a:endParaRPr lang="en-US" sz="2400" b="1" dirty="0">
              <a:latin typeface="+mn-lt"/>
            </a:endParaRPr>
          </a:p>
        </p:txBody>
      </p:sp>
      <p:sp>
        <p:nvSpPr>
          <p:cNvPr id="40" name="TextBox 39"/>
          <p:cNvSpPr txBox="1"/>
          <p:nvPr/>
        </p:nvSpPr>
        <p:spPr>
          <a:xfrm rot="18727629">
            <a:off x="6245031" y="5335348"/>
            <a:ext cx="2107436" cy="400110"/>
          </a:xfrm>
          <a:prstGeom prst="rect">
            <a:avLst/>
          </a:prstGeom>
          <a:noFill/>
        </p:spPr>
        <p:txBody>
          <a:bodyPr wrap="none" rtlCol="0">
            <a:spAutoFit/>
          </a:bodyPr>
          <a:lstStyle/>
          <a:p>
            <a:r>
              <a:rPr lang="pl-PL" b="1" dirty="0">
                <a:latin typeface="+mn-lt"/>
              </a:rPr>
              <a:t>AE </a:t>
            </a:r>
            <a:r>
              <a:rPr lang="pl-PL" b="1" dirty="0" smtClean="0">
                <a:latin typeface="+mn-lt"/>
              </a:rPr>
              <a:t>monitoring </a:t>
            </a:r>
            <a:r>
              <a:rPr lang="pl-PL" b="1" dirty="0">
                <a:latin typeface="+mn-lt"/>
              </a:rPr>
              <a:t>wells</a:t>
            </a:r>
            <a:endParaRPr lang="en-US" sz="2000" b="1" dirty="0">
              <a:latin typeface="+mn-lt"/>
            </a:endParaRPr>
          </a:p>
        </p:txBody>
      </p:sp>
      <p:sp>
        <p:nvSpPr>
          <p:cNvPr id="41" name="TextBox 40"/>
          <p:cNvSpPr txBox="1"/>
          <p:nvPr/>
        </p:nvSpPr>
        <p:spPr>
          <a:xfrm rot="18727629">
            <a:off x="5184825" y="3874143"/>
            <a:ext cx="2016065" cy="400110"/>
          </a:xfrm>
          <a:prstGeom prst="rect">
            <a:avLst/>
          </a:prstGeom>
          <a:noFill/>
        </p:spPr>
        <p:txBody>
          <a:bodyPr wrap="none" rtlCol="0">
            <a:spAutoFit/>
          </a:bodyPr>
          <a:lstStyle/>
          <a:p>
            <a:r>
              <a:rPr lang="pl-PL" b="1" dirty="0" smtClean="0">
                <a:latin typeface="+mn-lt"/>
              </a:rPr>
              <a:t>AE monitoring well</a:t>
            </a:r>
            <a:endParaRPr lang="en-US" sz="2000" b="1" dirty="0">
              <a:latin typeface="+mn-lt"/>
            </a:endParaRPr>
          </a:p>
        </p:txBody>
      </p:sp>
      <p:sp>
        <p:nvSpPr>
          <p:cNvPr id="27" name="Rectangle 26"/>
          <p:cNvSpPr/>
          <p:nvPr/>
        </p:nvSpPr>
        <p:spPr>
          <a:xfrm>
            <a:off x="1538411" y="4919860"/>
            <a:ext cx="2048069" cy="1654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36" name="Picture 35"/>
          <p:cNvPicPr>
            <a:picLocks noChangeAspect="1"/>
          </p:cNvPicPr>
          <p:nvPr/>
        </p:nvPicPr>
        <p:blipFill rotWithShape="1">
          <a:blip r:embed="rId3"/>
          <a:srcRect l="43506" t="82287" r="51010" b="12827"/>
          <a:stretch/>
        </p:blipFill>
        <p:spPr>
          <a:xfrm>
            <a:off x="1295388" y="5768391"/>
            <a:ext cx="301557" cy="311285"/>
          </a:xfrm>
          <a:prstGeom prst="rect">
            <a:avLst/>
          </a:prstGeom>
        </p:spPr>
      </p:pic>
      <p:pic>
        <p:nvPicPr>
          <p:cNvPr id="38" name="Picture 37"/>
          <p:cNvPicPr>
            <a:picLocks noChangeAspect="1"/>
          </p:cNvPicPr>
          <p:nvPr/>
        </p:nvPicPr>
        <p:blipFill rotWithShape="1">
          <a:blip r:embed="rId3"/>
          <a:srcRect l="42723" t="78158" r="51374" b="16803"/>
          <a:stretch/>
        </p:blipFill>
        <p:spPr>
          <a:xfrm>
            <a:off x="1001918" y="5768391"/>
            <a:ext cx="324594" cy="321013"/>
          </a:xfrm>
          <a:prstGeom prst="rect">
            <a:avLst/>
          </a:prstGeom>
        </p:spPr>
      </p:pic>
      <p:pic>
        <p:nvPicPr>
          <p:cNvPr id="42" name="Picture 41"/>
          <p:cNvPicPr>
            <a:picLocks noChangeAspect="1"/>
          </p:cNvPicPr>
          <p:nvPr/>
        </p:nvPicPr>
        <p:blipFill rotWithShape="1">
          <a:blip r:embed="rId3"/>
          <a:srcRect l="42723" t="73838" r="51069" b="21734"/>
          <a:stretch/>
        </p:blipFill>
        <p:spPr>
          <a:xfrm>
            <a:off x="1275140" y="5504166"/>
            <a:ext cx="341363" cy="282103"/>
          </a:xfrm>
          <a:prstGeom prst="rect">
            <a:avLst/>
          </a:prstGeom>
        </p:spPr>
      </p:pic>
      <p:pic>
        <p:nvPicPr>
          <p:cNvPr id="43" name="Picture 42"/>
          <p:cNvPicPr>
            <a:picLocks noChangeAspect="1"/>
          </p:cNvPicPr>
          <p:nvPr/>
        </p:nvPicPr>
        <p:blipFill rotWithShape="1">
          <a:blip r:embed="rId3"/>
          <a:srcRect l="42723" t="68966" r="51168" b="26295"/>
          <a:stretch/>
        </p:blipFill>
        <p:spPr>
          <a:xfrm>
            <a:off x="1033891" y="5484381"/>
            <a:ext cx="335945" cy="301888"/>
          </a:xfrm>
          <a:prstGeom prst="rect">
            <a:avLst/>
          </a:prstGeom>
        </p:spPr>
      </p:pic>
      <p:pic>
        <p:nvPicPr>
          <p:cNvPr id="44" name="Picture 43"/>
          <p:cNvPicPr>
            <a:picLocks noChangeAspect="1"/>
          </p:cNvPicPr>
          <p:nvPr/>
        </p:nvPicPr>
        <p:blipFill rotWithShape="1">
          <a:blip r:embed="rId3"/>
          <a:srcRect l="43820" t="91346" r="51050" b="255"/>
          <a:stretch/>
        </p:blipFill>
        <p:spPr>
          <a:xfrm rot="5400000">
            <a:off x="1206342" y="5939618"/>
            <a:ext cx="280362" cy="531721"/>
          </a:xfrm>
          <a:prstGeom prst="rect">
            <a:avLst/>
          </a:prstGeom>
        </p:spPr>
      </p:pic>
      <p:pic>
        <p:nvPicPr>
          <p:cNvPr id="45" name="Picture 44"/>
          <p:cNvPicPr>
            <a:picLocks noChangeAspect="1"/>
          </p:cNvPicPr>
          <p:nvPr/>
        </p:nvPicPr>
        <p:blipFill rotWithShape="1">
          <a:blip r:embed="rId3">
            <a:clrChange>
              <a:clrFrom>
                <a:srgbClr val="FFFFFF"/>
              </a:clrFrom>
              <a:clrTo>
                <a:srgbClr val="FFFFFF">
                  <a:alpha val="0"/>
                </a:srgbClr>
              </a:clrTo>
            </a:clrChange>
          </a:blip>
          <a:srcRect l="42723" t="87210" r="51151" b="8056"/>
          <a:stretch/>
        </p:blipFill>
        <p:spPr>
          <a:xfrm rot="12086152">
            <a:off x="1526282" y="5790036"/>
            <a:ext cx="336921" cy="301557"/>
          </a:xfrm>
          <a:prstGeom prst="rect">
            <a:avLst/>
          </a:prstGeom>
        </p:spPr>
      </p:pic>
      <p:sp>
        <p:nvSpPr>
          <p:cNvPr id="25" name="TextBox 24"/>
          <p:cNvSpPr txBox="1"/>
          <p:nvPr/>
        </p:nvSpPr>
        <p:spPr>
          <a:xfrm>
            <a:off x="1771995" y="5186104"/>
            <a:ext cx="2010294" cy="1200329"/>
          </a:xfrm>
          <a:prstGeom prst="rect">
            <a:avLst/>
          </a:prstGeom>
          <a:noFill/>
        </p:spPr>
        <p:txBody>
          <a:bodyPr wrap="none" rtlCol="0">
            <a:spAutoFit/>
          </a:bodyPr>
          <a:lstStyle/>
          <a:p>
            <a:r>
              <a:rPr lang="pl-PL" dirty="0" smtClean="0">
                <a:latin typeface="+mn-lt"/>
              </a:rPr>
              <a:t>AE+Accelerometers</a:t>
            </a:r>
          </a:p>
          <a:p>
            <a:r>
              <a:rPr lang="pl-PL" dirty="0" smtClean="0">
                <a:latin typeface="+mn-lt"/>
              </a:rPr>
              <a:t>Self-potential</a:t>
            </a:r>
          </a:p>
          <a:p>
            <a:r>
              <a:rPr lang="pl-PL" dirty="0" smtClean="0">
                <a:latin typeface="+mn-lt"/>
              </a:rPr>
              <a:t>BB seismometers</a:t>
            </a:r>
          </a:p>
          <a:p>
            <a:r>
              <a:rPr lang="pl-PL" dirty="0" smtClean="0">
                <a:latin typeface="+mn-lt"/>
              </a:rPr>
              <a:t>Geophones</a:t>
            </a:r>
          </a:p>
        </p:txBody>
      </p:sp>
      <p:cxnSp>
        <p:nvCxnSpPr>
          <p:cNvPr id="21" name="Straight Connector 20"/>
          <p:cNvCxnSpPr/>
          <p:nvPr/>
        </p:nvCxnSpPr>
        <p:spPr>
          <a:xfrm>
            <a:off x="1976312" y="4718570"/>
            <a:ext cx="2041090" cy="1702043"/>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53" name="Diamond 52"/>
          <p:cNvSpPr/>
          <p:nvPr/>
        </p:nvSpPr>
        <p:spPr>
          <a:xfrm>
            <a:off x="2509975" y="4028478"/>
            <a:ext cx="132080" cy="132080"/>
          </a:xfrm>
          <a:prstGeom prst="diamond">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4" name="Diamond 53"/>
          <p:cNvSpPr/>
          <p:nvPr/>
        </p:nvSpPr>
        <p:spPr>
          <a:xfrm>
            <a:off x="2591255" y="3921798"/>
            <a:ext cx="132080" cy="132080"/>
          </a:xfrm>
          <a:prstGeom prst="diamond">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5" name="Diamond 54"/>
          <p:cNvSpPr/>
          <p:nvPr/>
        </p:nvSpPr>
        <p:spPr>
          <a:xfrm>
            <a:off x="2682695" y="3835438"/>
            <a:ext cx="132080" cy="132080"/>
          </a:xfrm>
          <a:prstGeom prst="diamond">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6" name="Diamond 55"/>
          <p:cNvSpPr/>
          <p:nvPr/>
        </p:nvSpPr>
        <p:spPr>
          <a:xfrm>
            <a:off x="2784295" y="3738918"/>
            <a:ext cx="132080" cy="132080"/>
          </a:xfrm>
          <a:prstGeom prst="diamond">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7" name="Diamond 56"/>
          <p:cNvSpPr/>
          <p:nvPr/>
        </p:nvSpPr>
        <p:spPr>
          <a:xfrm>
            <a:off x="2875735" y="3845598"/>
            <a:ext cx="132080" cy="132080"/>
          </a:xfrm>
          <a:prstGeom prst="diamond">
            <a:avLst/>
          </a:prstGeom>
          <a:solidFill>
            <a:srgbClr val="92D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8" name="Diamond 57"/>
          <p:cNvSpPr/>
          <p:nvPr/>
        </p:nvSpPr>
        <p:spPr>
          <a:xfrm>
            <a:off x="2987495" y="4043718"/>
            <a:ext cx="132080" cy="132080"/>
          </a:xfrm>
          <a:prstGeom prst="diamond">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9" name="Diamond 58"/>
          <p:cNvSpPr/>
          <p:nvPr/>
        </p:nvSpPr>
        <p:spPr>
          <a:xfrm>
            <a:off x="2982415" y="4236758"/>
            <a:ext cx="132080" cy="132080"/>
          </a:xfrm>
          <a:prstGeom prst="diamond">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0" name="Diamond 59"/>
          <p:cNvSpPr/>
          <p:nvPr/>
        </p:nvSpPr>
        <p:spPr>
          <a:xfrm>
            <a:off x="2896055" y="4333278"/>
            <a:ext cx="132080" cy="132080"/>
          </a:xfrm>
          <a:prstGeom prst="diamond">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1" name="Diamond 60"/>
          <p:cNvSpPr/>
          <p:nvPr/>
        </p:nvSpPr>
        <p:spPr>
          <a:xfrm>
            <a:off x="2840175" y="4353598"/>
            <a:ext cx="132080" cy="132080"/>
          </a:xfrm>
          <a:prstGeom prst="diamond">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2" name="Diamond 61"/>
          <p:cNvSpPr/>
          <p:nvPr/>
        </p:nvSpPr>
        <p:spPr>
          <a:xfrm>
            <a:off x="2728415" y="4460278"/>
            <a:ext cx="132080" cy="132080"/>
          </a:xfrm>
          <a:prstGeom prst="diamond">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3" name="Diamond 62"/>
          <p:cNvSpPr/>
          <p:nvPr/>
        </p:nvSpPr>
        <p:spPr>
          <a:xfrm>
            <a:off x="2682695" y="4495838"/>
            <a:ext cx="132080" cy="132080"/>
          </a:xfrm>
          <a:prstGeom prst="diamond">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4" name="Diamond 63"/>
          <p:cNvSpPr/>
          <p:nvPr/>
        </p:nvSpPr>
        <p:spPr>
          <a:xfrm>
            <a:off x="2987495" y="4074198"/>
            <a:ext cx="132080" cy="132080"/>
          </a:xfrm>
          <a:prstGeom prst="diamond">
            <a:avLst/>
          </a:prstGeom>
          <a:solidFill>
            <a:srgbClr val="92D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5" name="Diamond 64"/>
          <p:cNvSpPr/>
          <p:nvPr/>
        </p:nvSpPr>
        <p:spPr>
          <a:xfrm>
            <a:off x="2875735" y="3881158"/>
            <a:ext cx="132080" cy="132080"/>
          </a:xfrm>
          <a:prstGeom prst="diamond">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6" name="Diamond 65"/>
          <p:cNvSpPr/>
          <p:nvPr/>
        </p:nvSpPr>
        <p:spPr>
          <a:xfrm>
            <a:off x="2494735" y="3784638"/>
            <a:ext cx="132080" cy="132080"/>
          </a:xfrm>
          <a:prstGeom prst="diamond">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7" name="Diamond 66"/>
          <p:cNvSpPr/>
          <p:nvPr/>
        </p:nvSpPr>
        <p:spPr>
          <a:xfrm>
            <a:off x="2504895" y="3825278"/>
            <a:ext cx="132080" cy="132080"/>
          </a:xfrm>
          <a:prstGeom prst="diamond">
            <a:avLst/>
          </a:prstGeom>
          <a:solidFill>
            <a:srgbClr val="92D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9" name="Diamond 68"/>
          <p:cNvSpPr/>
          <p:nvPr/>
        </p:nvSpPr>
        <p:spPr>
          <a:xfrm>
            <a:off x="2766646" y="3708275"/>
            <a:ext cx="132080" cy="132080"/>
          </a:xfrm>
          <a:prstGeom prst="diamond">
            <a:avLst/>
          </a:prstGeom>
          <a:solidFill>
            <a:srgbClr val="92D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0" name="Oval 69"/>
          <p:cNvSpPr/>
          <p:nvPr/>
        </p:nvSpPr>
        <p:spPr>
          <a:xfrm>
            <a:off x="628650" y="6238446"/>
            <a:ext cx="91440" cy="9144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1" name="Oval 70"/>
          <p:cNvSpPr/>
          <p:nvPr/>
        </p:nvSpPr>
        <p:spPr>
          <a:xfrm>
            <a:off x="433633" y="5299023"/>
            <a:ext cx="91440" cy="9144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2" name="Oval 71"/>
          <p:cNvSpPr/>
          <p:nvPr/>
        </p:nvSpPr>
        <p:spPr>
          <a:xfrm>
            <a:off x="376483" y="5078043"/>
            <a:ext cx="91440" cy="9144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3" name="Oval 72"/>
          <p:cNvSpPr/>
          <p:nvPr/>
        </p:nvSpPr>
        <p:spPr>
          <a:xfrm>
            <a:off x="330763" y="4757993"/>
            <a:ext cx="91440" cy="9144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4" name="Oval 73"/>
          <p:cNvSpPr/>
          <p:nvPr/>
        </p:nvSpPr>
        <p:spPr>
          <a:xfrm>
            <a:off x="1128586" y="6124977"/>
            <a:ext cx="146554" cy="146554"/>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5" name="Oval 74"/>
          <p:cNvSpPr/>
          <p:nvPr/>
        </p:nvSpPr>
        <p:spPr>
          <a:xfrm>
            <a:off x="269096" y="4500918"/>
            <a:ext cx="91440" cy="9144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6" name="Oval 75"/>
          <p:cNvSpPr/>
          <p:nvPr/>
        </p:nvSpPr>
        <p:spPr>
          <a:xfrm>
            <a:off x="456834" y="4391994"/>
            <a:ext cx="91440" cy="9144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7" name="Oval 76"/>
          <p:cNvSpPr/>
          <p:nvPr/>
        </p:nvSpPr>
        <p:spPr>
          <a:xfrm>
            <a:off x="670325" y="4353598"/>
            <a:ext cx="91440" cy="9144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8" name="Oval 77"/>
          <p:cNvSpPr/>
          <p:nvPr/>
        </p:nvSpPr>
        <p:spPr>
          <a:xfrm>
            <a:off x="838096" y="4257078"/>
            <a:ext cx="91440" cy="9144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9" name="Oval 78"/>
          <p:cNvSpPr/>
          <p:nvPr/>
        </p:nvSpPr>
        <p:spPr>
          <a:xfrm>
            <a:off x="1227873" y="4160558"/>
            <a:ext cx="91440" cy="9144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0" name="Oval 79"/>
          <p:cNvSpPr/>
          <p:nvPr/>
        </p:nvSpPr>
        <p:spPr>
          <a:xfrm>
            <a:off x="1384052" y="4135778"/>
            <a:ext cx="91440" cy="9144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1" name="Oval 80"/>
          <p:cNvSpPr/>
          <p:nvPr/>
        </p:nvSpPr>
        <p:spPr>
          <a:xfrm>
            <a:off x="1538411" y="4107256"/>
            <a:ext cx="91440" cy="9144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2" name="Oval 81"/>
          <p:cNvSpPr/>
          <p:nvPr/>
        </p:nvSpPr>
        <p:spPr>
          <a:xfrm>
            <a:off x="1584131" y="4273612"/>
            <a:ext cx="91440" cy="9144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3" name="Oval 82"/>
          <p:cNvSpPr/>
          <p:nvPr/>
        </p:nvSpPr>
        <p:spPr>
          <a:xfrm>
            <a:off x="1722435" y="4061536"/>
            <a:ext cx="91440" cy="9144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4" name="Oval 83"/>
          <p:cNvSpPr/>
          <p:nvPr/>
        </p:nvSpPr>
        <p:spPr>
          <a:xfrm>
            <a:off x="1983982" y="3920384"/>
            <a:ext cx="91440" cy="9144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5" name="Oval 84"/>
          <p:cNvSpPr/>
          <p:nvPr/>
        </p:nvSpPr>
        <p:spPr>
          <a:xfrm>
            <a:off x="2169467" y="3708419"/>
            <a:ext cx="91440" cy="9144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6" name="Oval 85"/>
          <p:cNvSpPr/>
          <p:nvPr/>
        </p:nvSpPr>
        <p:spPr>
          <a:xfrm>
            <a:off x="2509975" y="3469602"/>
            <a:ext cx="91440" cy="9144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7" name="Oval 86"/>
          <p:cNvSpPr/>
          <p:nvPr/>
        </p:nvSpPr>
        <p:spPr>
          <a:xfrm>
            <a:off x="2728415" y="3561154"/>
            <a:ext cx="91440" cy="9144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8" name="Oval 87"/>
          <p:cNvSpPr/>
          <p:nvPr/>
        </p:nvSpPr>
        <p:spPr>
          <a:xfrm>
            <a:off x="3007815" y="3172558"/>
            <a:ext cx="91440" cy="9144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9" name="Diamond 88"/>
          <p:cNvSpPr/>
          <p:nvPr/>
        </p:nvSpPr>
        <p:spPr>
          <a:xfrm>
            <a:off x="1152902" y="5316803"/>
            <a:ext cx="132080" cy="132080"/>
          </a:xfrm>
          <a:prstGeom prst="diamond">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0" name="Diamond 89"/>
          <p:cNvSpPr/>
          <p:nvPr/>
        </p:nvSpPr>
        <p:spPr>
          <a:xfrm>
            <a:off x="1363732" y="5318873"/>
            <a:ext cx="132080" cy="132080"/>
          </a:xfrm>
          <a:prstGeom prst="diamond">
            <a:avLst/>
          </a:prstGeom>
          <a:solidFill>
            <a:srgbClr val="92D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1" name="TextBox 90"/>
          <p:cNvSpPr txBox="1"/>
          <p:nvPr/>
        </p:nvSpPr>
        <p:spPr>
          <a:xfrm rot="3531492">
            <a:off x="7207851" y="3567162"/>
            <a:ext cx="1377749" cy="400110"/>
          </a:xfrm>
          <a:prstGeom prst="rect">
            <a:avLst/>
          </a:prstGeom>
          <a:noFill/>
        </p:spPr>
        <p:txBody>
          <a:bodyPr wrap="none" rtlCol="0">
            <a:spAutoFit/>
          </a:bodyPr>
          <a:lstStyle/>
          <a:p>
            <a:r>
              <a:rPr lang="pl-PL" b="1" dirty="0" smtClean="0">
                <a:latin typeface="+mn-lt"/>
              </a:rPr>
              <a:t>TASN Tunnel</a:t>
            </a:r>
            <a:endParaRPr lang="en-US" sz="2000" b="1" dirty="0">
              <a:latin typeface="+mn-lt"/>
            </a:endParaRPr>
          </a:p>
        </p:txBody>
      </p:sp>
      <p:sp>
        <p:nvSpPr>
          <p:cNvPr id="92" name="TextBox 91"/>
          <p:cNvSpPr txBox="1"/>
          <p:nvPr/>
        </p:nvSpPr>
        <p:spPr>
          <a:xfrm rot="3404051">
            <a:off x="4696538" y="2972502"/>
            <a:ext cx="828432" cy="400110"/>
          </a:xfrm>
          <a:prstGeom prst="rect">
            <a:avLst/>
          </a:prstGeom>
          <a:noFill/>
        </p:spPr>
        <p:txBody>
          <a:bodyPr wrap="none" rtlCol="0">
            <a:spAutoFit/>
          </a:bodyPr>
          <a:lstStyle/>
          <a:p>
            <a:r>
              <a:rPr lang="pl-PL" b="1" dirty="0" smtClean="0">
                <a:latin typeface="+mn-lt"/>
              </a:rPr>
              <a:t>Tunnel</a:t>
            </a:r>
            <a:endParaRPr lang="en-US" sz="2000" b="1" dirty="0">
              <a:latin typeface="+mn-lt"/>
            </a:endParaRPr>
          </a:p>
        </p:txBody>
      </p:sp>
      <p:pic>
        <p:nvPicPr>
          <p:cNvPr id="94" name="Picture 9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26955" y="563044"/>
            <a:ext cx="2222358" cy="1689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98171" y="542360"/>
            <a:ext cx="2304888" cy="17309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76462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5">
            <a:clrChange>
              <a:clrFrom>
                <a:srgbClr val="FFFFFF"/>
              </a:clrFrom>
              <a:clrTo>
                <a:srgbClr val="FFFFFF">
                  <a:alpha val="0"/>
                </a:srgbClr>
              </a:clrTo>
            </a:clrChange>
          </a:blip>
          <a:srcRect l="13085" t="10194" r="24475" b="5580"/>
          <a:stretch/>
        </p:blipFill>
        <p:spPr>
          <a:xfrm>
            <a:off x="20320" y="1081079"/>
            <a:ext cx="3541355" cy="5482281"/>
          </a:xfrm>
          <a:prstGeom prst="rect">
            <a:avLst/>
          </a:prstGeom>
        </p:spPr>
      </p:pic>
      <p:sp>
        <p:nvSpPr>
          <p:cNvPr id="15" name="Rectangle 14"/>
          <p:cNvSpPr/>
          <p:nvPr/>
        </p:nvSpPr>
        <p:spPr>
          <a:xfrm>
            <a:off x="2122612" y="4434019"/>
            <a:ext cx="481068" cy="229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p:cNvSpPr>
            <a:spLocks noGrp="1"/>
          </p:cNvSpPr>
          <p:nvPr>
            <p:ph type="ftr" sz="quarter" idx="10"/>
          </p:nvPr>
        </p:nvSpPr>
        <p:spPr/>
        <p:txBody>
          <a:bodyPr/>
          <a:lstStyle/>
          <a:p>
            <a:r>
              <a:rPr lang="pl-PL" smtClean="0"/>
              <a:t>EUROCK 2017 20-22 June 2017, Ostrava, Czech Republic</a:t>
            </a:r>
            <a:endParaRPr lang="en-GB"/>
          </a:p>
        </p:txBody>
      </p:sp>
      <p:sp>
        <p:nvSpPr>
          <p:cNvPr id="3" name="Title 2"/>
          <p:cNvSpPr>
            <a:spLocks noGrp="1"/>
          </p:cNvSpPr>
          <p:nvPr>
            <p:ph type="title"/>
          </p:nvPr>
        </p:nvSpPr>
        <p:spPr/>
        <p:txBody>
          <a:bodyPr/>
          <a:lstStyle/>
          <a:p>
            <a:r>
              <a:rPr lang="pl-PL" dirty="0" smtClean="0"/>
              <a:t>High frequency AE – Accelerometers network</a:t>
            </a:r>
            <a:endParaRPr lang="en-US" dirty="0"/>
          </a:p>
        </p:txBody>
      </p:sp>
      <p:cxnSp>
        <p:nvCxnSpPr>
          <p:cNvPr id="35" name="Straight Connector 34"/>
          <p:cNvCxnSpPr/>
          <p:nvPr/>
        </p:nvCxnSpPr>
        <p:spPr>
          <a:xfrm flipV="1">
            <a:off x="3286319" y="2743162"/>
            <a:ext cx="5663092" cy="904278"/>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307798" y="4718570"/>
            <a:ext cx="5641613" cy="1732524"/>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429772" y="4455819"/>
            <a:ext cx="308204" cy="433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976312" y="3647440"/>
            <a:ext cx="1331486" cy="10517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flipV="1">
            <a:off x="1976312" y="2762531"/>
            <a:ext cx="2041090" cy="884909"/>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6">
            <a:extLst>
              <a:ext uri="{BEBA8EAE-BF5A-486C-A8C5-ECC9F3942E4B}">
                <a14:imgProps xmlns:a14="http://schemas.microsoft.com/office/drawing/2010/main">
                  <a14:imgLayer r:embed="rId7">
                    <a14:imgEffect>
                      <a14:brightnessContrast bright="15000" contrast="10000"/>
                    </a14:imgEffect>
                  </a14:imgLayer>
                </a14:imgProps>
              </a:ext>
            </a:extLst>
          </a:blip>
          <a:stretch>
            <a:fillRect/>
          </a:stretch>
        </p:blipFill>
        <p:spPr>
          <a:xfrm>
            <a:off x="4017402" y="2752088"/>
            <a:ext cx="4932009" cy="3699006"/>
          </a:xfrm>
          <a:prstGeom prst="rect">
            <a:avLst/>
          </a:prstGeom>
          <a:ln>
            <a:noFill/>
          </a:ln>
        </p:spPr>
      </p:pic>
      <p:cxnSp>
        <p:nvCxnSpPr>
          <p:cNvPr id="33" name="Straight Arrow Connector 32"/>
          <p:cNvCxnSpPr/>
          <p:nvPr/>
        </p:nvCxnSpPr>
        <p:spPr>
          <a:xfrm flipH="1">
            <a:off x="4455303" y="5251728"/>
            <a:ext cx="849385" cy="1019803"/>
          </a:xfrm>
          <a:prstGeom prst="straightConnector1">
            <a:avLst/>
          </a:prstGeom>
          <a:ln w="28575">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rot="18625659">
            <a:off x="4445731" y="5520044"/>
            <a:ext cx="473718" cy="288590"/>
          </a:xfrm>
          <a:prstGeom prst="rect">
            <a:avLst/>
          </a:prstGeom>
          <a:noFill/>
        </p:spPr>
        <p:txBody>
          <a:bodyPr wrap="none" rtlCol="0">
            <a:spAutoFit/>
          </a:bodyPr>
          <a:lstStyle/>
          <a:p>
            <a:r>
              <a:rPr lang="pl-PL" b="1" dirty="0" smtClean="0">
                <a:solidFill>
                  <a:srgbClr val="FFFF00"/>
                </a:solidFill>
                <a:latin typeface="+mn-lt"/>
              </a:rPr>
              <a:t>20m</a:t>
            </a:r>
            <a:endParaRPr lang="en-US" b="1" dirty="0">
              <a:solidFill>
                <a:srgbClr val="FFFF00"/>
              </a:solidFill>
              <a:latin typeface="+mn-lt"/>
            </a:endParaRPr>
          </a:p>
        </p:txBody>
      </p:sp>
      <p:sp>
        <p:nvSpPr>
          <p:cNvPr id="39" name="TextBox 38"/>
          <p:cNvSpPr txBox="1"/>
          <p:nvPr/>
        </p:nvSpPr>
        <p:spPr>
          <a:xfrm rot="18727629">
            <a:off x="5938258" y="4694768"/>
            <a:ext cx="1151202" cy="312639"/>
          </a:xfrm>
          <a:prstGeom prst="rect">
            <a:avLst/>
          </a:prstGeom>
          <a:noFill/>
        </p:spPr>
        <p:txBody>
          <a:bodyPr wrap="none" rtlCol="0">
            <a:spAutoFit/>
          </a:bodyPr>
          <a:lstStyle/>
          <a:p>
            <a:r>
              <a:rPr lang="pl-PL" b="1" dirty="0" smtClean="0">
                <a:solidFill>
                  <a:srgbClr val="FFFF00"/>
                </a:solidFill>
                <a:latin typeface="+mn-lt"/>
              </a:rPr>
              <a:t>Injection well</a:t>
            </a:r>
            <a:endParaRPr lang="en-US" sz="2000" b="1" dirty="0">
              <a:solidFill>
                <a:srgbClr val="FFFF00"/>
              </a:solidFill>
              <a:latin typeface="+mn-lt"/>
            </a:endParaRPr>
          </a:p>
        </p:txBody>
      </p:sp>
      <p:sp>
        <p:nvSpPr>
          <p:cNvPr id="40" name="TextBox 39"/>
          <p:cNvSpPr txBox="1"/>
          <p:nvPr/>
        </p:nvSpPr>
        <p:spPr>
          <a:xfrm rot="18727629">
            <a:off x="6355631" y="5696778"/>
            <a:ext cx="1317993" cy="240492"/>
          </a:xfrm>
          <a:prstGeom prst="rect">
            <a:avLst/>
          </a:prstGeom>
          <a:noFill/>
        </p:spPr>
        <p:txBody>
          <a:bodyPr wrap="none" rtlCol="0">
            <a:spAutoFit/>
          </a:bodyPr>
          <a:lstStyle/>
          <a:p>
            <a:r>
              <a:rPr lang="pl-PL" sz="1400" b="1" dirty="0">
                <a:solidFill>
                  <a:srgbClr val="FFFF00"/>
                </a:solidFill>
                <a:latin typeface="+mn-lt"/>
              </a:rPr>
              <a:t>AE Monitoring wells</a:t>
            </a:r>
            <a:endParaRPr lang="en-US" sz="1600" b="1" dirty="0">
              <a:solidFill>
                <a:srgbClr val="FFFF00"/>
              </a:solidFill>
              <a:latin typeface="+mn-lt"/>
            </a:endParaRPr>
          </a:p>
        </p:txBody>
      </p:sp>
      <p:sp>
        <p:nvSpPr>
          <p:cNvPr id="41" name="TextBox 40"/>
          <p:cNvSpPr txBox="1"/>
          <p:nvPr/>
        </p:nvSpPr>
        <p:spPr>
          <a:xfrm rot="18727629">
            <a:off x="5455039" y="4061252"/>
            <a:ext cx="1261628" cy="240492"/>
          </a:xfrm>
          <a:prstGeom prst="rect">
            <a:avLst/>
          </a:prstGeom>
          <a:noFill/>
        </p:spPr>
        <p:txBody>
          <a:bodyPr wrap="none" rtlCol="0">
            <a:spAutoFit/>
          </a:bodyPr>
          <a:lstStyle/>
          <a:p>
            <a:r>
              <a:rPr lang="pl-PL" sz="1400" b="1" dirty="0">
                <a:solidFill>
                  <a:srgbClr val="FFFF00"/>
                </a:solidFill>
                <a:latin typeface="+mn-lt"/>
              </a:rPr>
              <a:t>AE Monitoring well</a:t>
            </a:r>
            <a:endParaRPr lang="en-US" sz="1600" b="1" dirty="0">
              <a:solidFill>
                <a:srgbClr val="FFFF00"/>
              </a:solidFill>
              <a:latin typeface="+mn-lt"/>
            </a:endParaRPr>
          </a:p>
        </p:txBody>
      </p:sp>
      <p:sp>
        <p:nvSpPr>
          <p:cNvPr id="27" name="Rectangle 26"/>
          <p:cNvSpPr/>
          <p:nvPr/>
        </p:nvSpPr>
        <p:spPr>
          <a:xfrm>
            <a:off x="1538411" y="4919860"/>
            <a:ext cx="2048069" cy="1654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36" name="Picture 35"/>
          <p:cNvPicPr>
            <a:picLocks noChangeAspect="1"/>
          </p:cNvPicPr>
          <p:nvPr/>
        </p:nvPicPr>
        <p:blipFill rotWithShape="1">
          <a:blip r:embed="rId5"/>
          <a:srcRect l="43506" t="82287" r="51010" b="12827"/>
          <a:stretch/>
        </p:blipFill>
        <p:spPr>
          <a:xfrm>
            <a:off x="1295388" y="5768391"/>
            <a:ext cx="301557" cy="311285"/>
          </a:xfrm>
          <a:prstGeom prst="rect">
            <a:avLst/>
          </a:prstGeom>
        </p:spPr>
      </p:pic>
      <p:pic>
        <p:nvPicPr>
          <p:cNvPr id="38" name="Picture 37"/>
          <p:cNvPicPr>
            <a:picLocks noChangeAspect="1"/>
          </p:cNvPicPr>
          <p:nvPr/>
        </p:nvPicPr>
        <p:blipFill rotWithShape="1">
          <a:blip r:embed="rId5"/>
          <a:srcRect l="42723" t="78158" r="51374" b="16803"/>
          <a:stretch/>
        </p:blipFill>
        <p:spPr>
          <a:xfrm>
            <a:off x="1001918" y="5768391"/>
            <a:ext cx="324594" cy="321013"/>
          </a:xfrm>
          <a:prstGeom prst="rect">
            <a:avLst/>
          </a:prstGeom>
        </p:spPr>
      </p:pic>
      <p:pic>
        <p:nvPicPr>
          <p:cNvPr id="42" name="Picture 41"/>
          <p:cNvPicPr>
            <a:picLocks noChangeAspect="1"/>
          </p:cNvPicPr>
          <p:nvPr/>
        </p:nvPicPr>
        <p:blipFill rotWithShape="1">
          <a:blip r:embed="rId5"/>
          <a:srcRect l="42723" t="73838" r="51069" b="21734"/>
          <a:stretch/>
        </p:blipFill>
        <p:spPr>
          <a:xfrm>
            <a:off x="1275140" y="5504166"/>
            <a:ext cx="341363" cy="282103"/>
          </a:xfrm>
          <a:prstGeom prst="rect">
            <a:avLst/>
          </a:prstGeom>
        </p:spPr>
      </p:pic>
      <p:pic>
        <p:nvPicPr>
          <p:cNvPr id="43" name="Picture 42"/>
          <p:cNvPicPr>
            <a:picLocks noChangeAspect="1"/>
          </p:cNvPicPr>
          <p:nvPr/>
        </p:nvPicPr>
        <p:blipFill rotWithShape="1">
          <a:blip r:embed="rId5"/>
          <a:srcRect l="42723" t="68966" r="51168" b="26295"/>
          <a:stretch/>
        </p:blipFill>
        <p:spPr>
          <a:xfrm>
            <a:off x="1033891" y="5484381"/>
            <a:ext cx="335945" cy="301888"/>
          </a:xfrm>
          <a:prstGeom prst="rect">
            <a:avLst/>
          </a:prstGeom>
        </p:spPr>
      </p:pic>
      <p:pic>
        <p:nvPicPr>
          <p:cNvPr id="44" name="Picture 43"/>
          <p:cNvPicPr>
            <a:picLocks noChangeAspect="1"/>
          </p:cNvPicPr>
          <p:nvPr/>
        </p:nvPicPr>
        <p:blipFill rotWithShape="1">
          <a:blip r:embed="rId5"/>
          <a:srcRect l="43820" t="91346" r="51050" b="255"/>
          <a:stretch/>
        </p:blipFill>
        <p:spPr>
          <a:xfrm rot="5400000">
            <a:off x="1206342" y="5939618"/>
            <a:ext cx="280362" cy="531721"/>
          </a:xfrm>
          <a:prstGeom prst="rect">
            <a:avLst/>
          </a:prstGeom>
        </p:spPr>
      </p:pic>
      <p:pic>
        <p:nvPicPr>
          <p:cNvPr id="45" name="Picture 44"/>
          <p:cNvPicPr>
            <a:picLocks noChangeAspect="1"/>
          </p:cNvPicPr>
          <p:nvPr/>
        </p:nvPicPr>
        <p:blipFill rotWithShape="1">
          <a:blip r:embed="rId5">
            <a:clrChange>
              <a:clrFrom>
                <a:srgbClr val="FFFFFF"/>
              </a:clrFrom>
              <a:clrTo>
                <a:srgbClr val="FFFFFF">
                  <a:alpha val="0"/>
                </a:srgbClr>
              </a:clrTo>
            </a:clrChange>
          </a:blip>
          <a:srcRect l="42723" t="87210" r="51151" b="8056"/>
          <a:stretch/>
        </p:blipFill>
        <p:spPr>
          <a:xfrm rot="12086152">
            <a:off x="1526282" y="5790036"/>
            <a:ext cx="336921" cy="301557"/>
          </a:xfrm>
          <a:prstGeom prst="rect">
            <a:avLst/>
          </a:prstGeom>
        </p:spPr>
      </p:pic>
      <p:sp>
        <p:nvSpPr>
          <p:cNvPr id="25" name="TextBox 24"/>
          <p:cNvSpPr txBox="1"/>
          <p:nvPr/>
        </p:nvSpPr>
        <p:spPr>
          <a:xfrm>
            <a:off x="1771995" y="5186104"/>
            <a:ext cx="2010294" cy="1200329"/>
          </a:xfrm>
          <a:prstGeom prst="rect">
            <a:avLst/>
          </a:prstGeom>
          <a:noFill/>
        </p:spPr>
        <p:txBody>
          <a:bodyPr wrap="none" rtlCol="0">
            <a:spAutoFit/>
          </a:bodyPr>
          <a:lstStyle/>
          <a:p>
            <a:r>
              <a:rPr lang="pl-PL" dirty="0" smtClean="0">
                <a:latin typeface="+mn-lt"/>
              </a:rPr>
              <a:t>AE+Accelerometers</a:t>
            </a:r>
          </a:p>
          <a:p>
            <a:r>
              <a:rPr lang="pl-PL" dirty="0" smtClean="0">
                <a:latin typeface="+mn-lt"/>
              </a:rPr>
              <a:t>Self-potential</a:t>
            </a:r>
          </a:p>
          <a:p>
            <a:r>
              <a:rPr lang="pl-PL" dirty="0" smtClean="0">
                <a:latin typeface="+mn-lt"/>
              </a:rPr>
              <a:t>BB seismometers</a:t>
            </a:r>
          </a:p>
          <a:p>
            <a:r>
              <a:rPr lang="pl-PL" dirty="0" smtClean="0">
                <a:latin typeface="+mn-lt"/>
              </a:rPr>
              <a:t>Geophones</a:t>
            </a:r>
          </a:p>
        </p:txBody>
      </p:sp>
      <p:cxnSp>
        <p:nvCxnSpPr>
          <p:cNvPr id="21" name="Straight Connector 20"/>
          <p:cNvCxnSpPr/>
          <p:nvPr/>
        </p:nvCxnSpPr>
        <p:spPr>
          <a:xfrm>
            <a:off x="1976312" y="4718570"/>
            <a:ext cx="2041090" cy="1702043"/>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53" name="Diamond 52"/>
          <p:cNvSpPr/>
          <p:nvPr/>
        </p:nvSpPr>
        <p:spPr>
          <a:xfrm>
            <a:off x="2509975" y="4028478"/>
            <a:ext cx="132080" cy="132080"/>
          </a:xfrm>
          <a:prstGeom prst="diamond">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4" name="Diamond 53"/>
          <p:cNvSpPr/>
          <p:nvPr/>
        </p:nvSpPr>
        <p:spPr>
          <a:xfrm>
            <a:off x="2591255" y="3921798"/>
            <a:ext cx="132080" cy="132080"/>
          </a:xfrm>
          <a:prstGeom prst="diamond">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5" name="Diamond 54"/>
          <p:cNvSpPr/>
          <p:nvPr/>
        </p:nvSpPr>
        <p:spPr>
          <a:xfrm>
            <a:off x="2682695" y="3835438"/>
            <a:ext cx="132080" cy="132080"/>
          </a:xfrm>
          <a:prstGeom prst="diamond">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6" name="Diamond 55"/>
          <p:cNvSpPr/>
          <p:nvPr/>
        </p:nvSpPr>
        <p:spPr>
          <a:xfrm>
            <a:off x="2784295" y="3738918"/>
            <a:ext cx="132080" cy="132080"/>
          </a:xfrm>
          <a:prstGeom prst="diamond">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7" name="Diamond 56"/>
          <p:cNvSpPr/>
          <p:nvPr/>
        </p:nvSpPr>
        <p:spPr>
          <a:xfrm>
            <a:off x="2875735" y="3845598"/>
            <a:ext cx="132080" cy="132080"/>
          </a:xfrm>
          <a:prstGeom prst="diamond">
            <a:avLst/>
          </a:prstGeom>
          <a:solidFill>
            <a:srgbClr val="92D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8" name="Diamond 57"/>
          <p:cNvSpPr/>
          <p:nvPr/>
        </p:nvSpPr>
        <p:spPr>
          <a:xfrm>
            <a:off x="2987495" y="4043718"/>
            <a:ext cx="132080" cy="132080"/>
          </a:xfrm>
          <a:prstGeom prst="diamond">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9" name="Diamond 58"/>
          <p:cNvSpPr/>
          <p:nvPr/>
        </p:nvSpPr>
        <p:spPr>
          <a:xfrm>
            <a:off x="2982415" y="4236758"/>
            <a:ext cx="132080" cy="132080"/>
          </a:xfrm>
          <a:prstGeom prst="diamond">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0" name="Diamond 59"/>
          <p:cNvSpPr/>
          <p:nvPr/>
        </p:nvSpPr>
        <p:spPr>
          <a:xfrm>
            <a:off x="2896055" y="4333278"/>
            <a:ext cx="132080" cy="132080"/>
          </a:xfrm>
          <a:prstGeom prst="diamond">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1" name="Diamond 60"/>
          <p:cNvSpPr/>
          <p:nvPr/>
        </p:nvSpPr>
        <p:spPr>
          <a:xfrm>
            <a:off x="2840175" y="4353598"/>
            <a:ext cx="132080" cy="132080"/>
          </a:xfrm>
          <a:prstGeom prst="diamond">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2" name="Diamond 61"/>
          <p:cNvSpPr/>
          <p:nvPr/>
        </p:nvSpPr>
        <p:spPr>
          <a:xfrm>
            <a:off x="2728415" y="4460278"/>
            <a:ext cx="132080" cy="132080"/>
          </a:xfrm>
          <a:prstGeom prst="diamond">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3" name="Diamond 62"/>
          <p:cNvSpPr/>
          <p:nvPr/>
        </p:nvSpPr>
        <p:spPr>
          <a:xfrm>
            <a:off x="2682695" y="4495838"/>
            <a:ext cx="132080" cy="132080"/>
          </a:xfrm>
          <a:prstGeom prst="diamond">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4" name="Diamond 63"/>
          <p:cNvSpPr/>
          <p:nvPr/>
        </p:nvSpPr>
        <p:spPr>
          <a:xfrm>
            <a:off x="2987495" y="4074198"/>
            <a:ext cx="132080" cy="132080"/>
          </a:xfrm>
          <a:prstGeom prst="diamond">
            <a:avLst/>
          </a:prstGeom>
          <a:solidFill>
            <a:srgbClr val="92D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5" name="Diamond 64"/>
          <p:cNvSpPr/>
          <p:nvPr/>
        </p:nvSpPr>
        <p:spPr>
          <a:xfrm>
            <a:off x="2875735" y="3881158"/>
            <a:ext cx="132080" cy="132080"/>
          </a:xfrm>
          <a:prstGeom prst="diamond">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6" name="Diamond 65"/>
          <p:cNvSpPr/>
          <p:nvPr/>
        </p:nvSpPr>
        <p:spPr>
          <a:xfrm>
            <a:off x="2494735" y="3784638"/>
            <a:ext cx="132080" cy="132080"/>
          </a:xfrm>
          <a:prstGeom prst="diamond">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7" name="Diamond 66"/>
          <p:cNvSpPr/>
          <p:nvPr/>
        </p:nvSpPr>
        <p:spPr>
          <a:xfrm>
            <a:off x="2504895" y="3825278"/>
            <a:ext cx="132080" cy="132080"/>
          </a:xfrm>
          <a:prstGeom prst="diamond">
            <a:avLst/>
          </a:prstGeom>
          <a:solidFill>
            <a:srgbClr val="92D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9" name="Diamond 68"/>
          <p:cNvSpPr/>
          <p:nvPr/>
        </p:nvSpPr>
        <p:spPr>
          <a:xfrm>
            <a:off x="2766646" y="3708275"/>
            <a:ext cx="132080" cy="132080"/>
          </a:xfrm>
          <a:prstGeom prst="diamond">
            <a:avLst/>
          </a:prstGeom>
          <a:solidFill>
            <a:srgbClr val="92D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0" name="Oval 69"/>
          <p:cNvSpPr/>
          <p:nvPr/>
        </p:nvSpPr>
        <p:spPr>
          <a:xfrm>
            <a:off x="628650" y="6238446"/>
            <a:ext cx="91440" cy="9144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1" name="Oval 70"/>
          <p:cNvSpPr/>
          <p:nvPr/>
        </p:nvSpPr>
        <p:spPr>
          <a:xfrm>
            <a:off x="433633" y="5299023"/>
            <a:ext cx="91440" cy="9144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2" name="Oval 71"/>
          <p:cNvSpPr/>
          <p:nvPr/>
        </p:nvSpPr>
        <p:spPr>
          <a:xfrm>
            <a:off x="376483" y="5078043"/>
            <a:ext cx="91440" cy="9144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3" name="Oval 72"/>
          <p:cNvSpPr/>
          <p:nvPr/>
        </p:nvSpPr>
        <p:spPr>
          <a:xfrm>
            <a:off x="330763" y="4757993"/>
            <a:ext cx="91440" cy="9144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4" name="Oval 73"/>
          <p:cNvSpPr/>
          <p:nvPr/>
        </p:nvSpPr>
        <p:spPr>
          <a:xfrm>
            <a:off x="1128586" y="6124977"/>
            <a:ext cx="146554" cy="146554"/>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5" name="Oval 74"/>
          <p:cNvSpPr/>
          <p:nvPr/>
        </p:nvSpPr>
        <p:spPr>
          <a:xfrm>
            <a:off x="269096" y="4500918"/>
            <a:ext cx="91440" cy="9144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6" name="Oval 75"/>
          <p:cNvSpPr/>
          <p:nvPr/>
        </p:nvSpPr>
        <p:spPr>
          <a:xfrm>
            <a:off x="456834" y="4391994"/>
            <a:ext cx="91440" cy="9144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7" name="Oval 76"/>
          <p:cNvSpPr/>
          <p:nvPr/>
        </p:nvSpPr>
        <p:spPr>
          <a:xfrm>
            <a:off x="670325" y="4353598"/>
            <a:ext cx="91440" cy="9144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8" name="Oval 77"/>
          <p:cNvSpPr/>
          <p:nvPr/>
        </p:nvSpPr>
        <p:spPr>
          <a:xfrm>
            <a:off x="838096" y="4257078"/>
            <a:ext cx="91440" cy="9144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9" name="Oval 78"/>
          <p:cNvSpPr/>
          <p:nvPr/>
        </p:nvSpPr>
        <p:spPr>
          <a:xfrm>
            <a:off x="1227873" y="4160558"/>
            <a:ext cx="91440" cy="9144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0" name="Oval 79"/>
          <p:cNvSpPr/>
          <p:nvPr/>
        </p:nvSpPr>
        <p:spPr>
          <a:xfrm>
            <a:off x="1384052" y="4135778"/>
            <a:ext cx="91440" cy="9144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1" name="Oval 80"/>
          <p:cNvSpPr/>
          <p:nvPr/>
        </p:nvSpPr>
        <p:spPr>
          <a:xfrm>
            <a:off x="1538411" y="4107256"/>
            <a:ext cx="91440" cy="9144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2" name="Oval 81"/>
          <p:cNvSpPr/>
          <p:nvPr/>
        </p:nvSpPr>
        <p:spPr>
          <a:xfrm>
            <a:off x="1584131" y="4273612"/>
            <a:ext cx="91440" cy="9144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3" name="Oval 82"/>
          <p:cNvSpPr/>
          <p:nvPr/>
        </p:nvSpPr>
        <p:spPr>
          <a:xfrm>
            <a:off x="1722435" y="4061536"/>
            <a:ext cx="91440" cy="9144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4" name="Oval 83"/>
          <p:cNvSpPr/>
          <p:nvPr/>
        </p:nvSpPr>
        <p:spPr>
          <a:xfrm>
            <a:off x="1983982" y="3920384"/>
            <a:ext cx="91440" cy="9144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5" name="Oval 84"/>
          <p:cNvSpPr/>
          <p:nvPr/>
        </p:nvSpPr>
        <p:spPr>
          <a:xfrm>
            <a:off x="2169467" y="3708419"/>
            <a:ext cx="91440" cy="9144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6" name="Oval 85"/>
          <p:cNvSpPr/>
          <p:nvPr/>
        </p:nvSpPr>
        <p:spPr>
          <a:xfrm>
            <a:off x="2509975" y="3469602"/>
            <a:ext cx="91440" cy="9144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7" name="Oval 86"/>
          <p:cNvSpPr/>
          <p:nvPr/>
        </p:nvSpPr>
        <p:spPr>
          <a:xfrm>
            <a:off x="2728415" y="3561154"/>
            <a:ext cx="91440" cy="9144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8" name="Oval 87"/>
          <p:cNvSpPr/>
          <p:nvPr/>
        </p:nvSpPr>
        <p:spPr>
          <a:xfrm>
            <a:off x="3007815" y="3172558"/>
            <a:ext cx="91440" cy="9144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9" name="Diamond 88"/>
          <p:cNvSpPr/>
          <p:nvPr/>
        </p:nvSpPr>
        <p:spPr>
          <a:xfrm>
            <a:off x="1152902" y="5316803"/>
            <a:ext cx="132080" cy="132080"/>
          </a:xfrm>
          <a:prstGeom prst="diamond">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0" name="Diamond 89"/>
          <p:cNvSpPr/>
          <p:nvPr/>
        </p:nvSpPr>
        <p:spPr>
          <a:xfrm>
            <a:off x="1363732" y="5318873"/>
            <a:ext cx="132080" cy="132080"/>
          </a:xfrm>
          <a:prstGeom prst="diamond">
            <a:avLst/>
          </a:prstGeom>
          <a:solidFill>
            <a:srgbClr val="92D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1" name="anim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999576" y="2745766"/>
            <a:ext cx="4940438" cy="3705328"/>
          </a:xfrm>
          <a:prstGeom prst="rect">
            <a:avLst/>
          </a:prstGeom>
        </p:spPr>
      </p:pic>
      <p:pic>
        <p:nvPicPr>
          <p:cNvPr id="92" name="Picture 9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26955" y="563044"/>
            <a:ext cx="2222358" cy="1689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3"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98171" y="542360"/>
            <a:ext cx="2304888" cy="17309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4" name="Rectangle 93"/>
          <p:cNvSpPr/>
          <p:nvPr/>
        </p:nvSpPr>
        <p:spPr>
          <a:xfrm>
            <a:off x="20320" y="1092633"/>
            <a:ext cx="3820160" cy="1731646"/>
          </a:xfrm>
          <a:prstGeom prst="rect">
            <a:avLst/>
          </a:prstGeom>
          <a:gradFill>
            <a:gsLst>
              <a:gs pos="0">
                <a:schemeClr val="bg1">
                  <a:alpha val="0"/>
                </a:schemeClr>
              </a:gs>
              <a:gs pos="74000">
                <a:schemeClr val="bg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Text Placeholder 3"/>
          <p:cNvSpPr>
            <a:spLocks noGrp="1"/>
          </p:cNvSpPr>
          <p:nvPr>
            <p:ph type="body" sz="quarter" idx="11"/>
          </p:nvPr>
        </p:nvSpPr>
        <p:spPr>
          <a:xfrm>
            <a:off x="71438" y="494950"/>
            <a:ext cx="3928137" cy="2153982"/>
          </a:xfrm>
          <a:effectLst/>
        </p:spPr>
        <p:txBody>
          <a:bodyPr/>
          <a:lstStyle/>
          <a:p>
            <a:pPr>
              <a:spcBef>
                <a:spcPts val="0"/>
              </a:spcBef>
            </a:pPr>
            <a:r>
              <a:rPr lang="pl-PL" dirty="0" smtClean="0">
                <a:effectLst>
                  <a:glow rad="190500">
                    <a:schemeClr val="bg1">
                      <a:alpha val="80000"/>
                    </a:schemeClr>
                  </a:glow>
                </a:effectLst>
              </a:rPr>
              <a:t>11 AE </a:t>
            </a:r>
            <a:r>
              <a:rPr lang="pl-PL" dirty="0">
                <a:effectLst>
                  <a:glow rad="190500">
                    <a:schemeClr val="bg1">
                      <a:alpha val="80000"/>
                    </a:schemeClr>
                  </a:glow>
                </a:effectLst>
              </a:rPr>
              <a:t>sensors (</a:t>
            </a:r>
            <a:r>
              <a:rPr lang="pl-PL" dirty="0" smtClean="0">
                <a:effectLst>
                  <a:glow rad="190500">
                    <a:schemeClr val="bg1">
                      <a:alpha val="80000"/>
                    </a:schemeClr>
                  </a:glow>
                </a:effectLst>
              </a:rPr>
              <a:t>1-100kHz) and 4 accelerometers </a:t>
            </a:r>
            <a:r>
              <a:rPr lang="pl-PL" dirty="0">
                <a:effectLst>
                  <a:glow rad="190500">
                    <a:schemeClr val="bg1">
                      <a:alpha val="80000"/>
                    </a:schemeClr>
                  </a:glow>
                </a:effectLst>
              </a:rPr>
              <a:t>(&lt;25kHz)</a:t>
            </a:r>
          </a:p>
          <a:p>
            <a:pPr>
              <a:spcBef>
                <a:spcPts val="0"/>
              </a:spcBef>
            </a:pPr>
            <a:r>
              <a:rPr lang="pl-PL" dirty="0" smtClean="0">
                <a:effectLst>
                  <a:glow rad="190500">
                    <a:schemeClr val="bg1">
                      <a:alpha val="80000"/>
                    </a:schemeClr>
                  </a:glow>
                </a:effectLst>
              </a:rPr>
              <a:t>Continuous/triggered </a:t>
            </a:r>
            <a:r>
              <a:rPr lang="pl-PL" dirty="0">
                <a:effectLst>
                  <a:glow rad="190500">
                    <a:schemeClr val="bg1">
                      <a:alpha val="80000"/>
                    </a:schemeClr>
                  </a:glow>
                </a:effectLst>
              </a:rPr>
              <a:t>acquisition at </a:t>
            </a:r>
            <a:r>
              <a:rPr lang="pl-PL" dirty="0" smtClean="0">
                <a:effectLst>
                  <a:glow rad="190500">
                    <a:schemeClr val="bg1">
                      <a:alpha val="80000"/>
                    </a:schemeClr>
                  </a:glow>
                </a:effectLst>
              </a:rPr>
              <a:t>1MHz </a:t>
            </a:r>
            <a:r>
              <a:rPr lang="pl-PL" dirty="0">
                <a:effectLst>
                  <a:glow rad="190500">
                    <a:schemeClr val="bg1">
                      <a:alpha val="80000"/>
                    </a:schemeClr>
                  </a:glow>
                </a:effectLst>
              </a:rPr>
              <a:t>sampling </a:t>
            </a:r>
            <a:r>
              <a:rPr lang="pl-PL" dirty="0" smtClean="0">
                <a:effectLst>
                  <a:glow rad="190500">
                    <a:schemeClr val="bg1">
                      <a:alpha val="80000"/>
                    </a:schemeClr>
                  </a:glow>
                </a:effectLst>
              </a:rPr>
              <a:t>rate</a:t>
            </a:r>
          </a:p>
          <a:p>
            <a:pPr>
              <a:spcBef>
                <a:spcPts val="0"/>
              </a:spcBef>
            </a:pPr>
            <a:r>
              <a:rPr lang="pl-PL" dirty="0">
                <a:effectLst>
                  <a:glow rad="190500">
                    <a:schemeClr val="bg1">
                      <a:alpha val="80000"/>
                    </a:schemeClr>
                  </a:glow>
                </a:effectLst>
              </a:rPr>
              <a:t>Real-time tracking of fracture propagation</a:t>
            </a:r>
          </a:p>
          <a:p>
            <a:pPr marL="0" indent="0">
              <a:spcBef>
                <a:spcPts val="0"/>
              </a:spcBef>
              <a:buNone/>
            </a:pPr>
            <a:endParaRPr lang="pl-PL" dirty="0">
              <a:effectLst>
                <a:glow rad="190500">
                  <a:schemeClr val="bg1">
                    <a:alpha val="80000"/>
                  </a:schemeClr>
                </a:glow>
              </a:effectLst>
            </a:endParaRPr>
          </a:p>
          <a:p>
            <a:endParaRPr lang="pl-PL" dirty="0" smtClean="0">
              <a:effectLst>
                <a:glow rad="190500">
                  <a:schemeClr val="bg1">
                    <a:alpha val="80000"/>
                  </a:schemeClr>
                </a:glow>
              </a:effectLst>
            </a:endParaRPr>
          </a:p>
        </p:txBody>
      </p:sp>
    </p:spTree>
    <p:extLst>
      <p:ext uri="{BB962C8B-B14F-4D97-AF65-F5344CB8AC3E}">
        <p14:creationId xmlns:p14="http://schemas.microsoft.com/office/powerpoint/2010/main" val="1298515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99" fill="hold"/>
                                        <p:tgtEl>
                                          <p:spTgt spid="9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1"/>
                                        </p:tgtEl>
                                      </p:cBhvr>
                                    </p:cmd>
                                  </p:childTnLst>
                                </p:cTn>
                              </p:par>
                            </p:childTnLst>
                          </p:cTn>
                        </p:par>
                      </p:childTnLst>
                    </p:cTn>
                  </p:par>
                </p:childTnLst>
              </p:cTn>
              <p:nextCondLst>
                <p:cond evt="onClick" delay="0">
                  <p:tgtEl>
                    <p:spTgt spid="91"/>
                  </p:tgtEl>
                </p:cond>
              </p:nextCondLst>
            </p:seq>
            <p:video>
              <p:cMediaNode vol="80000" mute="1">
                <p:cTn id="12" repeatCount="indefinite" fill="hold" display="0">
                  <p:stCondLst>
                    <p:cond delay="indefinite"/>
                  </p:stCondLst>
                </p:cTn>
                <p:tgtEl>
                  <p:spTgt spid="91"/>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extBox 110"/>
          <p:cNvSpPr txBox="1"/>
          <p:nvPr/>
        </p:nvSpPr>
        <p:spPr>
          <a:xfrm>
            <a:off x="4253354" y="4795650"/>
            <a:ext cx="1245790" cy="646331"/>
          </a:xfrm>
          <a:prstGeom prst="rect">
            <a:avLst/>
          </a:prstGeom>
          <a:noFill/>
        </p:spPr>
        <p:txBody>
          <a:bodyPr wrap="none" rtlCol="0">
            <a:spAutoFit/>
          </a:bodyPr>
          <a:lstStyle/>
          <a:p>
            <a:r>
              <a:rPr lang="pl-PL" b="1" dirty="0" smtClean="0">
                <a:solidFill>
                  <a:srgbClr val="00AEEF"/>
                </a:solidFill>
                <a:latin typeface="+mn-lt"/>
              </a:rPr>
              <a:t>HF4</a:t>
            </a:r>
          </a:p>
          <a:p>
            <a:r>
              <a:rPr lang="pl-PL" b="1" dirty="0" smtClean="0">
                <a:solidFill>
                  <a:srgbClr val="00AEEF"/>
                </a:solidFill>
                <a:latin typeface="+mn-lt"/>
              </a:rPr>
              <a:t>continuous</a:t>
            </a:r>
            <a:endParaRPr lang="en-US" sz="1400" b="1" dirty="0">
              <a:solidFill>
                <a:srgbClr val="00AEEF"/>
              </a:solidFill>
              <a:latin typeface="+mn-lt"/>
            </a:endParaRPr>
          </a:p>
        </p:txBody>
      </p:sp>
      <p:sp>
        <p:nvSpPr>
          <p:cNvPr id="113" name="TextBox 112"/>
          <p:cNvSpPr txBox="1"/>
          <p:nvPr/>
        </p:nvSpPr>
        <p:spPr>
          <a:xfrm>
            <a:off x="1636722" y="4788030"/>
            <a:ext cx="1245790" cy="646331"/>
          </a:xfrm>
          <a:prstGeom prst="rect">
            <a:avLst/>
          </a:prstGeom>
          <a:noFill/>
        </p:spPr>
        <p:txBody>
          <a:bodyPr wrap="none" rtlCol="0">
            <a:spAutoFit/>
          </a:bodyPr>
          <a:lstStyle/>
          <a:p>
            <a:r>
              <a:rPr lang="pl-PL" b="1" dirty="0" smtClean="0">
                <a:solidFill>
                  <a:srgbClr val="3333CC"/>
                </a:solidFill>
                <a:latin typeface="+mn-lt"/>
              </a:rPr>
              <a:t>HF2</a:t>
            </a:r>
          </a:p>
          <a:p>
            <a:r>
              <a:rPr lang="pl-PL" b="1" dirty="0" smtClean="0">
                <a:solidFill>
                  <a:srgbClr val="3333CC"/>
                </a:solidFill>
                <a:latin typeface="+mn-lt"/>
              </a:rPr>
              <a:t>continuous</a:t>
            </a:r>
            <a:endParaRPr lang="pl-PL" sz="1400" b="1" dirty="0">
              <a:solidFill>
                <a:srgbClr val="3333CC"/>
              </a:solidFill>
              <a:latin typeface="+mn-lt"/>
            </a:endParaRPr>
          </a:p>
        </p:txBody>
      </p:sp>
      <p:sp>
        <p:nvSpPr>
          <p:cNvPr id="112" name="TextBox 111"/>
          <p:cNvSpPr txBox="1"/>
          <p:nvPr/>
        </p:nvSpPr>
        <p:spPr>
          <a:xfrm>
            <a:off x="2870428" y="4788030"/>
            <a:ext cx="1275221" cy="646331"/>
          </a:xfrm>
          <a:prstGeom prst="rect">
            <a:avLst/>
          </a:prstGeom>
          <a:noFill/>
        </p:spPr>
        <p:txBody>
          <a:bodyPr wrap="none" rtlCol="0">
            <a:spAutoFit/>
          </a:bodyPr>
          <a:lstStyle/>
          <a:p>
            <a:r>
              <a:rPr lang="pl-PL" b="1" dirty="0" smtClean="0">
                <a:solidFill>
                  <a:srgbClr val="ED1C24"/>
                </a:solidFill>
                <a:latin typeface="+mn-lt"/>
              </a:rPr>
              <a:t>HF3</a:t>
            </a:r>
          </a:p>
          <a:p>
            <a:r>
              <a:rPr lang="pl-PL" b="1" dirty="0" smtClean="0">
                <a:solidFill>
                  <a:srgbClr val="ED1C24"/>
                </a:solidFill>
                <a:latin typeface="+mn-lt"/>
              </a:rPr>
              <a:t>progressive</a:t>
            </a:r>
          </a:p>
        </p:txBody>
      </p:sp>
      <p:sp>
        <p:nvSpPr>
          <p:cNvPr id="110" name="TextBox 109"/>
          <p:cNvSpPr txBox="1"/>
          <p:nvPr/>
        </p:nvSpPr>
        <p:spPr>
          <a:xfrm>
            <a:off x="5498517" y="4766420"/>
            <a:ext cx="694421" cy="646331"/>
          </a:xfrm>
          <a:prstGeom prst="rect">
            <a:avLst/>
          </a:prstGeom>
          <a:noFill/>
        </p:spPr>
        <p:txBody>
          <a:bodyPr wrap="none" rtlCol="0">
            <a:spAutoFit/>
          </a:bodyPr>
          <a:lstStyle/>
          <a:p>
            <a:r>
              <a:rPr lang="pl-PL" b="1" dirty="0" smtClean="0">
                <a:solidFill>
                  <a:srgbClr val="FF00FF"/>
                </a:solidFill>
                <a:latin typeface="+mn-lt"/>
              </a:rPr>
              <a:t>HF5</a:t>
            </a:r>
          </a:p>
          <a:p>
            <a:r>
              <a:rPr lang="pl-PL" b="1" dirty="0" smtClean="0">
                <a:solidFill>
                  <a:srgbClr val="FF00FF"/>
                </a:solidFill>
                <a:latin typeface="+mn-lt"/>
              </a:rPr>
              <a:t>pulse</a:t>
            </a:r>
          </a:p>
        </p:txBody>
      </p:sp>
      <p:sp>
        <p:nvSpPr>
          <p:cNvPr id="109" name="TextBox 108"/>
          <p:cNvSpPr txBox="1"/>
          <p:nvPr/>
        </p:nvSpPr>
        <p:spPr>
          <a:xfrm>
            <a:off x="6476901" y="4751180"/>
            <a:ext cx="1245790" cy="646331"/>
          </a:xfrm>
          <a:prstGeom prst="rect">
            <a:avLst/>
          </a:prstGeom>
          <a:noFill/>
        </p:spPr>
        <p:txBody>
          <a:bodyPr wrap="none" rtlCol="0">
            <a:spAutoFit/>
          </a:bodyPr>
          <a:lstStyle/>
          <a:p>
            <a:r>
              <a:rPr lang="pl-PL" b="1" dirty="0" smtClean="0">
                <a:solidFill>
                  <a:srgbClr val="FF9900"/>
                </a:solidFill>
                <a:latin typeface="+mn-lt"/>
              </a:rPr>
              <a:t>HF6</a:t>
            </a:r>
          </a:p>
          <a:p>
            <a:r>
              <a:rPr lang="pl-PL" b="1" dirty="0" smtClean="0">
                <a:solidFill>
                  <a:srgbClr val="FF9900"/>
                </a:solidFill>
                <a:latin typeface="+mn-lt"/>
              </a:rPr>
              <a:t>continuous</a:t>
            </a:r>
          </a:p>
        </p:txBody>
      </p:sp>
      <p:sp>
        <p:nvSpPr>
          <p:cNvPr id="59" name="TextBox 58"/>
          <p:cNvSpPr txBox="1"/>
          <p:nvPr/>
        </p:nvSpPr>
        <p:spPr>
          <a:xfrm>
            <a:off x="244915" y="4795650"/>
            <a:ext cx="1245790" cy="646331"/>
          </a:xfrm>
          <a:prstGeom prst="rect">
            <a:avLst/>
          </a:prstGeom>
          <a:noFill/>
        </p:spPr>
        <p:txBody>
          <a:bodyPr wrap="none" rtlCol="0">
            <a:spAutoFit/>
          </a:bodyPr>
          <a:lstStyle/>
          <a:p>
            <a:r>
              <a:rPr lang="pl-PL" b="1" dirty="0" smtClean="0">
                <a:solidFill>
                  <a:srgbClr val="056839"/>
                </a:solidFill>
                <a:latin typeface="+mn-lt"/>
              </a:rPr>
              <a:t>HF1</a:t>
            </a:r>
          </a:p>
          <a:p>
            <a:r>
              <a:rPr lang="pl-PL" b="1" dirty="0" smtClean="0">
                <a:solidFill>
                  <a:srgbClr val="056839"/>
                </a:solidFill>
                <a:latin typeface="+mn-lt"/>
              </a:rPr>
              <a:t>continuous</a:t>
            </a:r>
          </a:p>
        </p:txBody>
      </p:sp>
      <p:sp>
        <p:nvSpPr>
          <p:cNvPr id="2" name="Footer Placeholder 1"/>
          <p:cNvSpPr>
            <a:spLocks noGrp="1"/>
          </p:cNvSpPr>
          <p:nvPr>
            <p:ph type="ftr" sz="quarter" idx="10"/>
          </p:nvPr>
        </p:nvSpPr>
        <p:spPr/>
        <p:txBody>
          <a:bodyPr/>
          <a:lstStyle/>
          <a:p>
            <a:r>
              <a:rPr lang="pl-PL" smtClean="0"/>
              <a:t>EUROCK 2017 20-22 June 2017, Ostrava, Czech Republic</a:t>
            </a:r>
            <a:endParaRPr lang="en-GB"/>
          </a:p>
        </p:txBody>
      </p:sp>
      <p:sp>
        <p:nvSpPr>
          <p:cNvPr id="3" name="Title 2"/>
          <p:cNvSpPr>
            <a:spLocks noGrp="1"/>
          </p:cNvSpPr>
          <p:nvPr>
            <p:ph type="title"/>
          </p:nvPr>
        </p:nvSpPr>
        <p:spPr/>
        <p:txBody>
          <a:bodyPr/>
          <a:lstStyle/>
          <a:p>
            <a:r>
              <a:rPr lang="pl-PL" dirty="0" smtClean="0"/>
              <a:t>Fluid injection</a:t>
            </a:r>
            <a:endParaRPr lang="en-US" dirty="0"/>
          </a:p>
        </p:txBody>
      </p:sp>
      <p:sp>
        <p:nvSpPr>
          <p:cNvPr id="4" name="Text Placeholder 3"/>
          <p:cNvSpPr>
            <a:spLocks noGrp="1"/>
          </p:cNvSpPr>
          <p:nvPr>
            <p:ph type="body" sz="quarter" idx="11"/>
          </p:nvPr>
        </p:nvSpPr>
        <p:spPr>
          <a:xfrm>
            <a:off x="71438" y="494950"/>
            <a:ext cx="9001125" cy="1034912"/>
          </a:xfrm>
        </p:spPr>
        <p:txBody>
          <a:bodyPr numCol="2" spcCol="180000"/>
          <a:lstStyle/>
          <a:p>
            <a:pPr>
              <a:spcBef>
                <a:spcPts val="0"/>
              </a:spcBef>
            </a:pPr>
            <a:r>
              <a:rPr lang="pl-PL" dirty="0" smtClean="0"/>
              <a:t>28m length borehole subparallel to S</a:t>
            </a:r>
            <a:r>
              <a:rPr lang="pl-PL" baseline="-25000" dirty="0" smtClean="0"/>
              <a:t>h</a:t>
            </a:r>
            <a:endParaRPr lang="pl-PL" dirty="0" smtClean="0"/>
          </a:p>
          <a:p>
            <a:pPr>
              <a:spcBef>
                <a:spcPts val="0"/>
              </a:spcBef>
            </a:pPr>
            <a:r>
              <a:rPr lang="pl-PL" dirty="0" smtClean="0"/>
              <a:t>6 stimulations in 3 rock formations </a:t>
            </a:r>
          </a:p>
          <a:p>
            <a:pPr>
              <a:spcBef>
                <a:spcPts val="0"/>
              </a:spcBef>
            </a:pPr>
            <a:r>
              <a:rPr lang="pl-PL" dirty="0" smtClean="0"/>
              <a:t>Up to 5 refracs in each stimulation</a:t>
            </a:r>
          </a:p>
          <a:p>
            <a:pPr>
              <a:spcBef>
                <a:spcPts val="0"/>
              </a:spcBef>
            </a:pPr>
            <a:r>
              <a:rPr lang="pl-PL" dirty="0"/>
              <a:t>3 different injection schemes</a:t>
            </a:r>
          </a:p>
          <a:p>
            <a:pPr>
              <a:spcBef>
                <a:spcPts val="0"/>
              </a:spcBef>
            </a:pPr>
            <a:r>
              <a:rPr lang="pl-PL" dirty="0" smtClean="0"/>
              <a:t>Up to 30l injected at Pinj</a:t>
            </a:r>
            <a:r>
              <a:rPr lang="pl-PL" baseline="30000" dirty="0" smtClean="0"/>
              <a:t>max</a:t>
            </a:r>
            <a:r>
              <a:rPr lang="pl-PL" dirty="0" smtClean="0"/>
              <a:t>=13MPa</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30000"/>
                    </a14:imgEffect>
                  </a14:imgLayer>
                </a14:imgProps>
              </a:ext>
            </a:extLst>
          </a:blip>
          <a:stretch>
            <a:fillRect/>
          </a:stretch>
        </p:blipFill>
        <p:spPr>
          <a:xfrm>
            <a:off x="-1" y="1730915"/>
            <a:ext cx="9137155" cy="3045719"/>
          </a:xfrm>
          <a:prstGeom prst="rect">
            <a:avLst/>
          </a:prstGeom>
        </p:spPr>
      </p:pic>
      <p:pic>
        <p:nvPicPr>
          <p:cNvPr id="46" name="Picture 45"/>
          <p:cNvPicPr>
            <a:picLocks noChangeAspect="1"/>
          </p:cNvPicPr>
          <p:nvPr/>
        </p:nvPicPr>
        <p:blipFill>
          <a:blip r:embed="rId5">
            <a:extLst>
              <a:ext uri="{BEBA8EAE-BF5A-486C-A8C5-ECC9F3942E4B}">
                <a14:imgProps xmlns:a14="http://schemas.microsoft.com/office/drawing/2010/main">
                  <a14:imgLayer r:embed="rId6">
                    <a14:imgEffect>
                      <a14:brightnessContrast bright="30000"/>
                    </a14:imgEffect>
                  </a14:imgLayer>
                </a14:imgProps>
              </a:ext>
            </a:extLst>
          </a:blip>
          <a:stretch>
            <a:fillRect/>
          </a:stretch>
        </p:blipFill>
        <p:spPr>
          <a:xfrm>
            <a:off x="1" y="1730915"/>
            <a:ext cx="9137160" cy="3045719"/>
          </a:xfrm>
          <a:prstGeom prst="rect">
            <a:avLst/>
          </a:prstGeom>
        </p:spPr>
      </p:pic>
      <p:sp>
        <p:nvSpPr>
          <p:cNvPr id="60" name="TextBox 59"/>
          <p:cNvSpPr txBox="1"/>
          <p:nvPr/>
        </p:nvSpPr>
        <p:spPr>
          <a:xfrm>
            <a:off x="1343052" y="2065153"/>
            <a:ext cx="1014060" cy="584775"/>
          </a:xfrm>
          <a:prstGeom prst="rect">
            <a:avLst/>
          </a:prstGeom>
          <a:noFill/>
        </p:spPr>
        <p:txBody>
          <a:bodyPr wrap="none" rtlCol="0">
            <a:spAutoFit/>
          </a:bodyPr>
          <a:lstStyle/>
          <a:p>
            <a:pPr algn="r"/>
            <a:r>
              <a:rPr lang="pl-PL" b="1" dirty="0" smtClean="0">
                <a:solidFill>
                  <a:srgbClr val="3333CC"/>
                </a:solidFill>
                <a:latin typeface="+mn-lt"/>
              </a:rPr>
              <a:t>HF2</a:t>
            </a:r>
            <a:endParaRPr lang="pl-PL" sz="1400" b="1" dirty="0">
              <a:solidFill>
                <a:srgbClr val="3333CC"/>
              </a:solidFill>
              <a:latin typeface="+mn-lt"/>
            </a:endParaRPr>
          </a:p>
          <a:p>
            <a:pPr algn="r"/>
            <a:r>
              <a:rPr lang="pl-PL" sz="1400" b="1" dirty="0" smtClean="0">
                <a:solidFill>
                  <a:srgbClr val="3333CC"/>
                </a:solidFill>
                <a:latin typeface="+mn-lt"/>
              </a:rPr>
              <a:t>continuous</a:t>
            </a:r>
            <a:endParaRPr lang="en-US" sz="1400" b="1" dirty="0">
              <a:solidFill>
                <a:srgbClr val="3333CC"/>
              </a:solidFill>
              <a:latin typeface="+mn-lt"/>
            </a:endParaRPr>
          </a:p>
        </p:txBody>
      </p:sp>
      <p:sp>
        <p:nvSpPr>
          <p:cNvPr id="61" name="TextBox 60"/>
          <p:cNvSpPr txBox="1"/>
          <p:nvPr/>
        </p:nvSpPr>
        <p:spPr>
          <a:xfrm>
            <a:off x="3626628" y="2163097"/>
            <a:ext cx="1038041" cy="584775"/>
          </a:xfrm>
          <a:prstGeom prst="rect">
            <a:avLst/>
          </a:prstGeom>
          <a:noFill/>
        </p:spPr>
        <p:txBody>
          <a:bodyPr wrap="none" rtlCol="0">
            <a:spAutoFit/>
          </a:bodyPr>
          <a:lstStyle/>
          <a:p>
            <a:r>
              <a:rPr lang="pl-PL" b="1" dirty="0" smtClean="0">
                <a:solidFill>
                  <a:srgbClr val="ED1C24"/>
                </a:solidFill>
                <a:latin typeface="+mn-lt"/>
              </a:rPr>
              <a:t>HF3</a:t>
            </a:r>
          </a:p>
          <a:p>
            <a:r>
              <a:rPr lang="pl-PL" sz="1400" b="1" dirty="0" smtClean="0">
                <a:solidFill>
                  <a:srgbClr val="ED1C24"/>
                </a:solidFill>
                <a:latin typeface="+mn-lt"/>
              </a:rPr>
              <a:t>progressive</a:t>
            </a:r>
            <a:endParaRPr lang="pl-PL" b="1" dirty="0" smtClean="0">
              <a:solidFill>
                <a:srgbClr val="ED1C24"/>
              </a:solidFill>
              <a:latin typeface="+mn-lt"/>
            </a:endParaRPr>
          </a:p>
        </p:txBody>
      </p:sp>
      <p:sp>
        <p:nvSpPr>
          <p:cNvPr id="62" name="TextBox 61"/>
          <p:cNvSpPr txBox="1"/>
          <p:nvPr/>
        </p:nvSpPr>
        <p:spPr>
          <a:xfrm>
            <a:off x="4786472" y="2463105"/>
            <a:ext cx="1014060" cy="584775"/>
          </a:xfrm>
          <a:prstGeom prst="rect">
            <a:avLst/>
          </a:prstGeom>
          <a:noFill/>
        </p:spPr>
        <p:txBody>
          <a:bodyPr wrap="none" rtlCol="0">
            <a:spAutoFit/>
          </a:bodyPr>
          <a:lstStyle/>
          <a:p>
            <a:r>
              <a:rPr lang="pl-PL" b="1" dirty="0" smtClean="0">
                <a:solidFill>
                  <a:srgbClr val="00AEEF"/>
                </a:solidFill>
                <a:latin typeface="+mn-lt"/>
              </a:rPr>
              <a:t>HF4</a:t>
            </a:r>
            <a:endParaRPr lang="pl-PL" sz="1400" b="1" dirty="0">
              <a:solidFill>
                <a:srgbClr val="00AEEF"/>
              </a:solidFill>
              <a:latin typeface="+mn-lt"/>
            </a:endParaRPr>
          </a:p>
          <a:p>
            <a:pPr algn="r"/>
            <a:r>
              <a:rPr lang="pl-PL" sz="1400" b="1" dirty="0" smtClean="0">
                <a:solidFill>
                  <a:srgbClr val="00AEEF"/>
                </a:solidFill>
                <a:latin typeface="+mn-lt"/>
              </a:rPr>
              <a:t>continuous</a:t>
            </a:r>
            <a:endParaRPr lang="pl-PL" b="1" dirty="0" smtClean="0">
              <a:solidFill>
                <a:srgbClr val="00AEEF"/>
              </a:solidFill>
              <a:latin typeface="+mn-lt"/>
            </a:endParaRPr>
          </a:p>
        </p:txBody>
      </p:sp>
      <p:sp>
        <p:nvSpPr>
          <p:cNvPr id="63" name="TextBox 62"/>
          <p:cNvSpPr txBox="1"/>
          <p:nvPr/>
        </p:nvSpPr>
        <p:spPr>
          <a:xfrm>
            <a:off x="5508625" y="3053535"/>
            <a:ext cx="583814" cy="584775"/>
          </a:xfrm>
          <a:prstGeom prst="rect">
            <a:avLst/>
          </a:prstGeom>
          <a:noFill/>
        </p:spPr>
        <p:txBody>
          <a:bodyPr wrap="none" rtlCol="0">
            <a:spAutoFit/>
          </a:bodyPr>
          <a:lstStyle/>
          <a:p>
            <a:r>
              <a:rPr lang="pl-PL" b="1" dirty="0" smtClean="0">
                <a:solidFill>
                  <a:srgbClr val="FF00FF"/>
                </a:solidFill>
                <a:latin typeface="+mn-lt"/>
              </a:rPr>
              <a:t>HF5</a:t>
            </a:r>
          </a:p>
          <a:p>
            <a:r>
              <a:rPr lang="pl-PL" sz="1400" b="1" dirty="0" smtClean="0">
                <a:solidFill>
                  <a:srgbClr val="FF00FF"/>
                </a:solidFill>
                <a:latin typeface="+mn-lt"/>
              </a:rPr>
              <a:t>pulse</a:t>
            </a:r>
          </a:p>
        </p:txBody>
      </p:sp>
      <p:sp>
        <p:nvSpPr>
          <p:cNvPr id="64" name="TextBox 63"/>
          <p:cNvSpPr txBox="1"/>
          <p:nvPr/>
        </p:nvSpPr>
        <p:spPr>
          <a:xfrm>
            <a:off x="6770110" y="2356247"/>
            <a:ext cx="1014060" cy="584775"/>
          </a:xfrm>
          <a:prstGeom prst="rect">
            <a:avLst/>
          </a:prstGeom>
          <a:noFill/>
        </p:spPr>
        <p:txBody>
          <a:bodyPr wrap="none" rtlCol="0">
            <a:spAutoFit/>
          </a:bodyPr>
          <a:lstStyle/>
          <a:p>
            <a:r>
              <a:rPr lang="pl-PL" b="1" dirty="0" smtClean="0">
                <a:solidFill>
                  <a:srgbClr val="FCB040"/>
                </a:solidFill>
                <a:latin typeface="+mn-lt"/>
              </a:rPr>
              <a:t>HF6</a:t>
            </a:r>
          </a:p>
          <a:p>
            <a:r>
              <a:rPr lang="pl-PL" sz="1400" b="1" dirty="0" smtClean="0">
                <a:solidFill>
                  <a:srgbClr val="FCB040"/>
                </a:solidFill>
                <a:latin typeface="+mn-lt"/>
              </a:rPr>
              <a:t>continuous</a:t>
            </a:r>
          </a:p>
        </p:txBody>
      </p:sp>
      <p:cxnSp>
        <p:nvCxnSpPr>
          <p:cNvPr id="85" name="Straight Connector 84"/>
          <p:cNvCxnSpPr/>
          <p:nvPr/>
        </p:nvCxnSpPr>
        <p:spPr>
          <a:xfrm>
            <a:off x="5368804" y="3221728"/>
            <a:ext cx="173709" cy="0"/>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5128260" y="3223813"/>
            <a:ext cx="246002" cy="122110"/>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6678999" y="2546747"/>
            <a:ext cx="148521"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V="1">
            <a:off x="6578388" y="2546747"/>
            <a:ext cx="111972" cy="61555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670771" y="2648261"/>
            <a:ext cx="173709"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4528081" y="2649928"/>
            <a:ext cx="136588" cy="541439"/>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114" name="TextBox 113"/>
          <p:cNvSpPr txBox="1"/>
          <p:nvPr/>
        </p:nvSpPr>
        <p:spPr>
          <a:xfrm>
            <a:off x="328992" y="2761148"/>
            <a:ext cx="1014060" cy="584775"/>
          </a:xfrm>
          <a:prstGeom prst="rect">
            <a:avLst/>
          </a:prstGeom>
          <a:noFill/>
        </p:spPr>
        <p:txBody>
          <a:bodyPr wrap="none" rtlCol="0">
            <a:spAutoFit/>
          </a:bodyPr>
          <a:lstStyle/>
          <a:p>
            <a:pPr algn="r"/>
            <a:r>
              <a:rPr lang="pl-PL" b="1" dirty="0" smtClean="0">
                <a:solidFill>
                  <a:srgbClr val="008000"/>
                </a:solidFill>
                <a:latin typeface="+mn-lt"/>
              </a:rPr>
              <a:t>HF1</a:t>
            </a:r>
            <a:endParaRPr lang="pl-PL" sz="1400" b="1" dirty="0">
              <a:solidFill>
                <a:srgbClr val="008000"/>
              </a:solidFill>
              <a:latin typeface="+mn-lt"/>
            </a:endParaRPr>
          </a:p>
          <a:p>
            <a:pPr algn="r"/>
            <a:r>
              <a:rPr lang="pl-PL" sz="1400" b="1" dirty="0" smtClean="0">
                <a:solidFill>
                  <a:srgbClr val="008000"/>
                </a:solidFill>
                <a:latin typeface="+mn-lt"/>
              </a:rPr>
              <a:t>continuous</a:t>
            </a:r>
            <a:endParaRPr lang="en-US" sz="1400" b="1" dirty="0">
              <a:solidFill>
                <a:srgbClr val="008000"/>
              </a:solidFill>
              <a:latin typeface="+mn-lt"/>
            </a:endParaRPr>
          </a:p>
        </p:txBody>
      </p:sp>
      <p:cxnSp>
        <p:nvCxnSpPr>
          <p:cNvPr id="120" name="Straight Connector 119"/>
          <p:cNvCxnSpPr/>
          <p:nvPr/>
        </p:nvCxnSpPr>
        <p:spPr>
          <a:xfrm>
            <a:off x="3488626" y="2359323"/>
            <a:ext cx="17370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3307836" y="2359323"/>
            <a:ext cx="180790" cy="83204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2279578" y="2258850"/>
            <a:ext cx="173709" cy="0"/>
          </a:xfrm>
          <a:prstGeom prst="line">
            <a:avLst/>
          </a:prstGeom>
          <a:ln w="19050">
            <a:solidFill>
              <a:srgbClr val="3333CC"/>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flipV="1">
            <a:off x="2453287" y="2258850"/>
            <a:ext cx="77309" cy="970498"/>
          </a:xfrm>
          <a:prstGeom prst="line">
            <a:avLst/>
          </a:prstGeom>
          <a:ln w="19050">
            <a:solidFill>
              <a:srgbClr val="3333CC"/>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1298530" y="2938167"/>
            <a:ext cx="173709" cy="0"/>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H="1" flipV="1">
            <a:off x="1472239" y="2938167"/>
            <a:ext cx="494478" cy="308230"/>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1945608" y="3364978"/>
            <a:ext cx="1316322" cy="369332"/>
          </a:xfrm>
          <a:prstGeom prst="rect">
            <a:avLst/>
          </a:prstGeom>
        </p:spPr>
        <p:txBody>
          <a:bodyPr wrap="none">
            <a:spAutoFit/>
          </a:bodyPr>
          <a:lstStyle/>
          <a:p>
            <a:r>
              <a:rPr lang="pl-PL" b="1" dirty="0">
                <a:latin typeface="+mn-lt"/>
              </a:rPr>
              <a:t>Avro diorite</a:t>
            </a:r>
          </a:p>
        </p:txBody>
      </p:sp>
      <p:sp>
        <p:nvSpPr>
          <p:cNvPr id="44" name="Rectangle 43"/>
          <p:cNvSpPr/>
          <p:nvPr/>
        </p:nvSpPr>
        <p:spPr>
          <a:xfrm>
            <a:off x="3920787" y="3364978"/>
            <a:ext cx="1621726" cy="369332"/>
          </a:xfrm>
          <a:prstGeom prst="rect">
            <a:avLst/>
          </a:prstGeom>
        </p:spPr>
        <p:txBody>
          <a:bodyPr wrap="none">
            <a:spAutoFit/>
          </a:bodyPr>
          <a:lstStyle/>
          <a:p>
            <a:r>
              <a:rPr lang="pl-PL" b="1" dirty="0">
                <a:latin typeface="+mn-lt"/>
              </a:rPr>
              <a:t>Diorite-Gabbro</a:t>
            </a:r>
            <a:endParaRPr lang="pl-PL" dirty="0">
              <a:latin typeface="+mn-lt"/>
            </a:endParaRPr>
          </a:p>
        </p:txBody>
      </p:sp>
      <p:sp>
        <p:nvSpPr>
          <p:cNvPr id="45" name="Rectangle 44"/>
          <p:cNvSpPr/>
          <p:nvPr/>
        </p:nvSpPr>
        <p:spPr>
          <a:xfrm>
            <a:off x="6149806" y="3345521"/>
            <a:ext cx="894925" cy="369332"/>
          </a:xfrm>
          <a:prstGeom prst="rect">
            <a:avLst/>
          </a:prstGeom>
        </p:spPr>
        <p:txBody>
          <a:bodyPr wrap="none">
            <a:spAutoFit/>
          </a:bodyPr>
          <a:lstStyle/>
          <a:p>
            <a:r>
              <a:rPr lang="pl-PL" b="1" dirty="0">
                <a:latin typeface="+mn-lt"/>
              </a:rPr>
              <a:t>Granite</a:t>
            </a:r>
            <a:endParaRPr lang="en-US" b="1" dirty="0">
              <a:latin typeface="+mn-lt"/>
            </a:endParaRPr>
          </a:p>
        </p:txBody>
      </p:sp>
      <p:sp>
        <p:nvSpPr>
          <p:cNvPr id="47" name="TextBox 46"/>
          <p:cNvSpPr txBox="1"/>
          <p:nvPr/>
        </p:nvSpPr>
        <p:spPr>
          <a:xfrm>
            <a:off x="8123741" y="2834356"/>
            <a:ext cx="828432" cy="677108"/>
          </a:xfrm>
          <a:prstGeom prst="rect">
            <a:avLst/>
          </a:prstGeom>
          <a:noFill/>
        </p:spPr>
        <p:txBody>
          <a:bodyPr wrap="none" rtlCol="0">
            <a:spAutoFit/>
          </a:bodyPr>
          <a:lstStyle/>
          <a:p>
            <a:pPr algn="ctr"/>
            <a:r>
              <a:rPr lang="pl-PL" b="1" dirty="0" smtClean="0">
                <a:latin typeface="+mn-lt"/>
              </a:rPr>
              <a:t>TASN</a:t>
            </a:r>
          </a:p>
          <a:p>
            <a:pPr algn="ctr"/>
            <a:r>
              <a:rPr lang="pl-PL" b="1" dirty="0" smtClean="0">
                <a:latin typeface="+mn-lt"/>
              </a:rPr>
              <a:t>Tunnel</a:t>
            </a:r>
            <a:endParaRPr lang="en-US" sz="2000" b="1" dirty="0">
              <a:latin typeface="+mn-lt"/>
            </a:endParaRPr>
          </a:p>
        </p:txBody>
      </p:sp>
      <p:sp>
        <p:nvSpPr>
          <p:cNvPr id="41" name="Right Brace 40"/>
          <p:cNvSpPr/>
          <p:nvPr/>
        </p:nvSpPr>
        <p:spPr>
          <a:xfrm rot="5400000">
            <a:off x="2076467" y="3568571"/>
            <a:ext cx="164455" cy="3821507"/>
          </a:xfrm>
          <a:prstGeom prst="rightBrace">
            <a:avLst>
              <a:gd name="adj1" fmla="val 8333"/>
              <a:gd name="adj2" fmla="val 50497"/>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dirty="0"/>
          </a:p>
        </p:txBody>
      </p:sp>
      <p:sp>
        <p:nvSpPr>
          <p:cNvPr id="48" name="Rectangle 47"/>
          <p:cNvSpPr/>
          <p:nvPr/>
        </p:nvSpPr>
        <p:spPr>
          <a:xfrm>
            <a:off x="4367660" y="5597149"/>
            <a:ext cx="1621726" cy="369332"/>
          </a:xfrm>
          <a:prstGeom prst="rect">
            <a:avLst/>
          </a:prstGeom>
        </p:spPr>
        <p:txBody>
          <a:bodyPr wrap="none">
            <a:spAutoFit/>
          </a:bodyPr>
          <a:lstStyle/>
          <a:p>
            <a:r>
              <a:rPr lang="pl-PL" b="1" dirty="0">
                <a:latin typeface="+mn-lt"/>
              </a:rPr>
              <a:t>Diorite-Gabbro</a:t>
            </a:r>
            <a:endParaRPr lang="pl-PL" dirty="0">
              <a:latin typeface="+mn-lt"/>
            </a:endParaRPr>
          </a:p>
        </p:txBody>
      </p:sp>
      <p:sp>
        <p:nvSpPr>
          <p:cNvPr id="49" name="Rectangle 48"/>
          <p:cNvSpPr/>
          <p:nvPr/>
        </p:nvSpPr>
        <p:spPr>
          <a:xfrm>
            <a:off x="6744856" y="5597147"/>
            <a:ext cx="894925" cy="369332"/>
          </a:xfrm>
          <a:prstGeom prst="rect">
            <a:avLst/>
          </a:prstGeom>
        </p:spPr>
        <p:txBody>
          <a:bodyPr wrap="none">
            <a:spAutoFit/>
          </a:bodyPr>
          <a:lstStyle/>
          <a:p>
            <a:r>
              <a:rPr lang="pl-PL" b="1" dirty="0">
                <a:latin typeface="+mn-lt"/>
              </a:rPr>
              <a:t>Granite</a:t>
            </a:r>
            <a:endParaRPr lang="en-US" b="1" dirty="0">
              <a:latin typeface="+mn-lt"/>
            </a:endParaRPr>
          </a:p>
        </p:txBody>
      </p:sp>
      <p:sp>
        <p:nvSpPr>
          <p:cNvPr id="50" name="Right Brace 49"/>
          <p:cNvSpPr/>
          <p:nvPr/>
        </p:nvSpPr>
        <p:spPr>
          <a:xfrm rot="5400000">
            <a:off x="5202223" y="4432769"/>
            <a:ext cx="192438" cy="2136330"/>
          </a:xfrm>
          <a:prstGeom prst="rightBrace">
            <a:avLst>
              <a:gd name="adj1" fmla="val 8333"/>
              <a:gd name="adj2" fmla="val 50497"/>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dirty="0"/>
          </a:p>
        </p:txBody>
      </p:sp>
      <p:sp>
        <p:nvSpPr>
          <p:cNvPr id="51" name="Right Brace 50"/>
          <p:cNvSpPr/>
          <p:nvPr/>
        </p:nvSpPr>
        <p:spPr>
          <a:xfrm rot="5400000">
            <a:off x="7091477" y="4823629"/>
            <a:ext cx="191771" cy="1353938"/>
          </a:xfrm>
          <a:prstGeom prst="rightBrace">
            <a:avLst>
              <a:gd name="adj1" fmla="val 8333"/>
              <a:gd name="adj2" fmla="val 50497"/>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dirty="0"/>
          </a:p>
        </p:txBody>
      </p:sp>
      <p:sp>
        <p:nvSpPr>
          <p:cNvPr id="53" name="Rectangle 52"/>
          <p:cNvSpPr/>
          <p:nvPr/>
        </p:nvSpPr>
        <p:spPr>
          <a:xfrm>
            <a:off x="1195524" y="5561552"/>
            <a:ext cx="1862689" cy="369332"/>
          </a:xfrm>
          <a:prstGeom prst="rect">
            <a:avLst/>
          </a:prstGeom>
        </p:spPr>
        <p:txBody>
          <a:bodyPr wrap="none">
            <a:spAutoFit/>
          </a:bodyPr>
          <a:lstStyle/>
          <a:p>
            <a:r>
              <a:rPr lang="pl-PL" b="1" dirty="0">
                <a:latin typeface="+mn-lt"/>
              </a:rPr>
              <a:t>Avro </a:t>
            </a:r>
            <a:r>
              <a:rPr lang="pl-PL" b="1" dirty="0" smtClean="0">
                <a:latin typeface="+mn-lt"/>
              </a:rPr>
              <a:t>granodiorite</a:t>
            </a:r>
            <a:endParaRPr lang="pl-PL" b="1" dirty="0">
              <a:latin typeface="+mn-lt"/>
            </a:endParaRPr>
          </a:p>
        </p:txBody>
      </p:sp>
      <p:sp>
        <p:nvSpPr>
          <p:cNvPr id="42" name="TextBox 41"/>
          <p:cNvSpPr txBox="1"/>
          <p:nvPr/>
        </p:nvSpPr>
        <p:spPr>
          <a:xfrm>
            <a:off x="5684395" y="6255234"/>
            <a:ext cx="3388168" cy="338554"/>
          </a:xfrm>
          <a:prstGeom prst="rect">
            <a:avLst/>
          </a:prstGeom>
          <a:noFill/>
        </p:spPr>
        <p:txBody>
          <a:bodyPr wrap="square" rtlCol="0">
            <a:spAutoFit/>
          </a:bodyPr>
          <a:lstStyle/>
          <a:p>
            <a:pPr algn="r"/>
            <a:r>
              <a:rPr lang="pl-PL" sz="1600" b="1" i="1" dirty="0" smtClean="0">
                <a:solidFill>
                  <a:srgbClr val="0070C0"/>
                </a:solidFill>
                <a:latin typeface="+mn-lt"/>
              </a:rPr>
              <a:t>Kwiatek et al., JGR, (in prep)</a:t>
            </a:r>
            <a:endParaRPr lang="en-US" sz="2000" b="1" i="1" dirty="0">
              <a:solidFill>
                <a:srgbClr val="0070C0"/>
              </a:solidFill>
              <a:latin typeface="+mn-lt"/>
            </a:endParaRPr>
          </a:p>
        </p:txBody>
      </p:sp>
    </p:spTree>
    <p:extLst>
      <p:ext uri="{BB962C8B-B14F-4D97-AF65-F5344CB8AC3E}">
        <p14:creationId xmlns:p14="http://schemas.microsoft.com/office/powerpoint/2010/main" val="3064050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pl-PL" smtClean="0"/>
              <a:t>EUROCK 2017 20-22 June 2017, Ostrava, Czech Republic</a:t>
            </a:r>
            <a:endParaRPr lang="en-GB"/>
          </a:p>
        </p:txBody>
      </p:sp>
      <p:sp>
        <p:nvSpPr>
          <p:cNvPr id="3" name="Title 2"/>
          <p:cNvSpPr>
            <a:spLocks noGrp="1"/>
          </p:cNvSpPr>
          <p:nvPr>
            <p:ph type="title"/>
          </p:nvPr>
        </p:nvSpPr>
        <p:spPr/>
        <p:txBody>
          <a:bodyPr/>
          <a:lstStyle/>
          <a:p>
            <a:r>
              <a:rPr lang="pl-PL" dirty="0" smtClean="0"/>
              <a:t>Microfracturing overview</a:t>
            </a:r>
            <a:endParaRPr lang="en-US" dirty="0"/>
          </a:p>
        </p:txBody>
      </p:sp>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rightnessContrast bright="30000"/>
                    </a14:imgEffect>
                  </a14:imgLayer>
                </a14:imgProps>
              </a:ext>
            </a:extLst>
          </a:blip>
          <a:stretch>
            <a:fillRect/>
          </a:stretch>
        </p:blipFill>
        <p:spPr>
          <a:xfrm>
            <a:off x="-1" y="1730915"/>
            <a:ext cx="9137155" cy="3045719"/>
          </a:xfrm>
          <a:prstGeom prst="rect">
            <a:avLst/>
          </a:prstGeom>
        </p:spPr>
      </p:pic>
      <p:sp>
        <p:nvSpPr>
          <p:cNvPr id="56" name="Rectangle 55"/>
          <p:cNvSpPr/>
          <p:nvPr/>
        </p:nvSpPr>
        <p:spPr>
          <a:xfrm>
            <a:off x="247941" y="5374512"/>
            <a:ext cx="1228221" cy="253916"/>
          </a:xfrm>
          <a:prstGeom prst="rect">
            <a:avLst/>
          </a:prstGeom>
        </p:spPr>
        <p:txBody>
          <a:bodyPr wrap="none">
            <a:spAutoFit/>
          </a:bodyPr>
          <a:lstStyle/>
          <a:p>
            <a:r>
              <a:rPr lang="pl-PL" sz="1050" dirty="0" smtClean="0">
                <a:solidFill>
                  <a:srgbClr val="008000"/>
                </a:solidFill>
                <a:sym typeface="Webdings" panose="05030102010509060703" pitchFamily="18" charset="2"/>
              </a:rPr>
              <a:t>   </a:t>
            </a:r>
            <a:r>
              <a:rPr lang="pl-PL" sz="1050" dirty="0">
                <a:solidFill>
                  <a:srgbClr val="008000"/>
                </a:solidFill>
                <a:sym typeface="Webdings" panose="05030102010509060703" pitchFamily="18" charset="2"/>
              </a:rPr>
              <a:t>    </a:t>
            </a:r>
            <a:endParaRPr lang="pl-PL" sz="1050" dirty="0"/>
          </a:p>
        </p:txBody>
      </p:sp>
      <p:sp>
        <p:nvSpPr>
          <p:cNvPr id="57" name="Rectangle 56"/>
          <p:cNvSpPr/>
          <p:nvPr/>
        </p:nvSpPr>
        <p:spPr>
          <a:xfrm>
            <a:off x="1649151" y="5368364"/>
            <a:ext cx="1228221" cy="253916"/>
          </a:xfrm>
          <a:prstGeom prst="rect">
            <a:avLst/>
          </a:prstGeom>
        </p:spPr>
        <p:txBody>
          <a:bodyPr wrap="none">
            <a:spAutoFit/>
          </a:bodyPr>
          <a:lstStyle/>
          <a:p>
            <a:r>
              <a:rPr lang="pl-PL" sz="1050" dirty="0" smtClean="0">
                <a:solidFill>
                  <a:srgbClr val="3333CC"/>
                </a:solidFill>
                <a:sym typeface="Webdings" panose="05030102010509060703" pitchFamily="18" charset="2"/>
              </a:rPr>
              <a:t>   </a:t>
            </a:r>
            <a:r>
              <a:rPr lang="pl-PL" sz="1050" dirty="0">
                <a:solidFill>
                  <a:srgbClr val="3333CC"/>
                </a:solidFill>
                <a:sym typeface="Webdings" panose="05030102010509060703" pitchFamily="18" charset="2"/>
              </a:rPr>
              <a:t>    </a:t>
            </a:r>
          </a:p>
        </p:txBody>
      </p:sp>
      <p:sp>
        <p:nvSpPr>
          <p:cNvPr id="58" name="Rectangle 57"/>
          <p:cNvSpPr/>
          <p:nvPr/>
        </p:nvSpPr>
        <p:spPr>
          <a:xfrm>
            <a:off x="2876524" y="5368682"/>
            <a:ext cx="1059906" cy="253916"/>
          </a:xfrm>
          <a:prstGeom prst="rect">
            <a:avLst/>
          </a:prstGeom>
        </p:spPr>
        <p:txBody>
          <a:bodyPr wrap="none">
            <a:spAutoFit/>
          </a:bodyPr>
          <a:lstStyle/>
          <a:p>
            <a:r>
              <a:rPr lang="pl-PL" sz="1050" dirty="0">
                <a:solidFill>
                  <a:srgbClr val="FF0000"/>
                </a:solidFill>
                <a:sym typeface="Webdings" panose="05030102010509060703" pitchFamily="18" charset="2"/>
              </a:rPr>
              <a:t></a:t>
            </a:r>
            <a:r>
              <a:rPr lang="pl-PL" sz="1050" dirty="0">
                <a:solidFill>
                  <a:srgbClr val="008000"/>
                </a:solidFill>
                <a:sym typeface="Webdings" panose="05030102010509060703" pitchFamily="18" charset="2"/>
              </a:rPr>
              <a:t> </a:t>
            </a:r>
            <a:r>
              <a:rPr lang="pl-PL" sz="1050" dirty="0" smtClean="0">
                <a:solidFill>
                  <a:srgbClr val="008000"/>
                </a:solidFill>
                <a:sym typeface="Webdings" panose="05030102010509060703" pitchFamily="18" charset="2"/>
              </a:rPr>
              <a:t>  </a:t>
            </a:r>
            <a:r>
              <a:rPr lang="pl-PL" sz="1050" dirty="0" smtClean="0">
                <a:solidFill>
                  <a:srgbClr val="FF0000"/>
                </a:solidFill>
                <a:sym typeface="Webdings" panose="05030102010509060703" pitchFamily="18" charset="2"/>
              </a:rPr>
              <a:t> </a:t>
            </a:r>
            <a:r>
              <a:rPr lang="pl-PL" sz="1050" dirty="0">
                <a:solidFill>
                  <a:srgbClr val="FF0000"/>
                </a:solidFill>
                <a:sym typeface="Webdings" panose="05030102010509060703" pitchFamily="18" charset="2"/>
              </a:rPr>
              <a:t>  </a:t>
            </a:r>
            <a:endParaRPr lang="pl-PL" sz="1050" dirty="0">
              <a:solidFill>
                <a:srgbClr val="00AEEF"/>
              </a:solidFill>
              <a:sym typeface="Webdings" panose="05030102010509060703" pitchFamily="18" charset="2"/>
            </a:endParaRPr>
          </a:p>
        </p:txBody>
      </p:sp>
      <p:sp>
        <p:nvSpPr>
          <p:cNvPr id="65" name="Rectangle 64"/>
          <p:cNvSpPr/>
          <p:nvPr/>
        </p:nvSpPr>
        <p:spPr>
          <a:xfrm>
            <a:off x="4259450" y="5362992"/>
            <a:ext cx="891591" cy="253916"/>
          </a:xfrm>
          <a:prstGeom prst="rect">
            <a:avLst/>
          </a:prstGeom>
        </p:spPr>
        <p:txBody>
          <a:bodyPr wrap="none">
            <a:spAutoFit/>
          </a:bodyPr>
          <a:lstStyle/>
          <a:p>
            <a:r>
              <a:rPr lang="pl-PL" sz="1050" dirty="0" smtClean="0">
                <a:solidFill>
                  <a:srgbClr val="00AEEF"/>
                </a:solidFill>
                <a:sym typeface="Webdings" panose="05030102010509060703" pitchFamily="18" charset="2"/>
              </a:rPr>
              <a:t>   </a:t>
            </a:r>
            <a:r>
              <a:rPr lang="pl-PL" sz="1050" dirty="0">
                <a:solidFill>
                  <a:srgbClr val="00AEEF"/>
                </a:solidFill>
                <a:sym typeface="Webdings" panose="05030102010509060703" pitchFamily="18" charset="2"/>
              </a:rPr>
              <a:t>  </a:t>
            </a:r>
          </a:p>
        </p:txBody>
      </p:sp>
      <p:sp>
        <p:nvSpPr>
          <p:cNvPr id="66" name="Rectangle 65"/>
          <p:cNvSpPr/>
          <p:nvPr/>
        </p:nvSpPr>
        <p:spPr>
          <a:xfrm>
            <a:off x="5511887" y="5362059"/>
            <a:ext cx="891591" cy="253916"/>
          </a:xfrm>
          <a:prstGeom prst="rect">
            <a:avLst/>
          </a:prstGeom>
        </p:spPr>
        <p:txBody>
          <a:bodyPr wrap="none">
            <a:spAutoFit/>
          </a:bodyPr>
          <a:lstStyle/>
          <a:p>
            <a:r>
              <a:rPr lang="pl-PL" sz="1050" dirty="0">
                <a:solidFill>
                  <a:srgbClr val="FF00FF"/>
                </a:solidFill>
                <a:sym typeface="Webdings" panose="05030102010509060703" pitchFamily="18" charset="2"/>
              </a:rPr>
              <a:t> </a:t>
            </a:r>
            <a:r>
              <a:rPr lang="pl-PL" sz="1050" dirty="0" smtClean="0">
                <a:solidFill>
                  <a:srgbClr val="FF00FF"/>
                </a:solidFill>
                <a:sym typeface="Webdings" panose="05030102010509060703" pitchFamily="18" charset="2"/>
              </a:rPr>
              <a:t>   </a:t>
            </a:r>
            <a:r>
              <a:rPr lang="pl-PL" sz="1050" dirty="0">
                <a:solidFill>
                  <a:srgbClr val="FF00FF"/>
                </a:solidFill>
                <a:sym typeface="Webdings" panose="05030102010509060703" pitchFamily="18" charset="2"/>
              </a:rPr>
              <a:t> </a:t>
            </a:r>
          </a:p>
        </p:txBody>
      </p:sp>
      <p:sp>
        <p:nvSpPr>
          <p:cNvPr id="67" name="Rectangle 66"/>
          <p:cNvSpPr/>
          <p:nvPr/>
        </p:nvSpPr>
        <p:spPr>
          <a:xfrm>
            <a:off x="6481323" y="5356490"/>
            <a:ext cx="891591" cy="253916"/>
          </a:xfrm>
          <a:prstGeom prst="rect">
            <a:avLst/>
          </a:prstGeom>
        </p:spPr>
        <p:txBody>
          <a:bodyPr wrap="none">
            <a:spAutoFit/>
          </a:bodyPr>
          <a:lstStyle/>
          <a:p>
            <a:r>
              <a:rPr lang="pl-PL" sz="1050" dirty="0">
                <a:solidFill>
                  <a:srgbClr val="FF9900"/>
                </a:solidFill>
                <a:sym typeface="Webdings" panose="05030102010509060703" pitchFamily="18" charset="2"/>
              </a:rPr>
              <a:t> </a:t>
            </a:r>
            <a:r>
              <a:rPr lang="pl-PL" sz="1050" dirty="0" smtClean="0">
                <a:solidFill>
                  <a:srgbClr val="FF9900"/>
                </a:solidFill>
                <a:sym typeface="Webdings" panose="05030102010509060703" pitchFamily="18" charset="2"/>
              </a:rPr>
              <a:t>   </a:t>
            </a:r>
            <a:r>
              <a:rPr lang="pl-PL" sz="1050" dirty="0">
                <a:solidFill>
                  <a:srgbClr val="FF9900"/>
                </a:solidFill>
                <a:sym typeface="Webdings" panose="05030102010509060703" pitchFamily="18" charset="2"/>
              </a:rPr>
              <a:t> </a:t>
            </a:r>
            <a:endParaRPr lang="pl-PL" sz="1050" dirty="0">
              <a:solidFill>
                <a:srgbClr val="FF9900"/>
              </a:solidFill>
            </a:endParaRPr>
          </a:p>
        </p:txBody>
      </p:sp>
      <p:sp>
        <p:nvSpPr>
          <p:cNvPr id="68" name="TextBox 67"/>
          <p:cNvSpPr txBox="1"/>
          <p:nvPr/>
        </p:nvSpPr>
        <p:spPr>
          <a:xfrm>
            <a:off x="4253354" y="4795650"/>
            <a:ext cx="1245790" cy="646331"/>
          </a:xfrm>
          <a:prstGeom prst="rect">
            <a:avLst/>
          </a:prstGeom>
          <a:noFill/>
        </p:spPr>
        <p:txBody>
          <a:bodyPr wrap="none" rtlCol="0">
            <a:spAutoFit/>
          </a:bodyPr>
          <a:lstStyle/>
          <a:p>
            <a:r>
              <a:rPr lang="pl-PL" b="1" dirty="0" smtClean="0">
                <a:solidFill>
                  <a:srgbClr val="00AEEF"/>
                </a:solidFill>
                <a:latin typeface="+mn-lt"/>
              </a:rPr>
              <a:t>HF4</a:t>
            </a:r>
          </a:p>
          <a:p>
            <a:r>
              <a:rPr lang="pl-PL" b="1" dirty="0" smtClean="0">
                <a:solidFill>
                  <a:srgbClr val="00AEEF"/>
                </a:solidFill>
                <a:latin typeface="+mn-lt"/>
              </a:rPr>
              <a:t>continuous</a:t>
            </a:r>
          </a:p>
        </p:txBody>
      </p:sp>
      <p:sp>
        <p:nvSpPr>
          <p:cNvPr id="69" name="TextBox 68"/>
          <p:cNvSpPr txBox="1"/>
          <p:nvPr/>
        </p:nvSpPr>
        <p:spPr>
          <a:xfrm>
            <a:off x="1636722" y="4788030"/>
            <a:ext cx="1245790" cy="646331"/>
          </a:xfrm>
          <a:prstGeom prst="rect">
            <a:avLst/>
          </a:prstGeom>
          <a:noFill/>
        </p:spPr>
        <p:txBody>
          <a:bodyPr wrap="none" rtlCol="0">
            <a:spAutoFit/>
          </a:bodyPr>
          <a:lstStyle/>
          <a:p>
            <a:r>
              <a:rPr lang="pl-PL" b="1" dirty="0" smtClean="0">
                <a:solidFill>
                  <a:srgbClr val="3333CC"/>
                </a:solidFill>
                <a:latin typeface="+mn-lt"/>
              </a:rPr>
              <a:t>HF2</a:t>
            </a:r>
          </a:p>
          <a:p>
            <a:r>
              <a:rPr lang="pl-PL" b="1" dirty="0" smtClean="0">
                <a:solidFill>
                  <a:srgbClr val="3333CC"/>
                </a:solidFill>
                <a:latin typeface="+mn-lt"/>
              </a:rPr>
              <a:t>continuous</a:t>
            </a:r>
            <a:endParaRPr lang="pl-PL" sz="1400" b="1" dirty="0">
              <a:solidFill>
                <a:srgbClr val="3333CC"/>
              </a:solidFill>
              <a:latin typeface="+mn-lt"/>
            </a:endParaRPr>
          </a:p>
        </p:txBody>
      </p:sp>
      <p:sp>
        <p:nvSpPr>
          <p:cNvPr id="70" name="TextBox 69"/>
          <p:cNvSpPr txBox="1"/>
          <p:nvPr/>
        </p:nvSpPr>
        <p:spPr>
          <a:xfrm>
            <a:off x="2870428" y="4788030"/>
            <a:ext cx="1275221" cy="646331"/>
          </a:xfrm>
          <a:prstGeom prst="rect">
            <a:avLst/>
          </a:prstGeom>
          <a:noFill/>
        </p:spPr>
        <p:txBody>
          <a:bodyPr wrap="none" rtlCol="0">
            <a:spAutoFit/>
          </a:bodyPr>
          <a:lstStyle/>
          <a:p>
            <a:r>
              <a:rPr lang="pl-PL" b="1" dirty="0" smtClean="0">
                <a:solidFill>
                  <a:srgbClr val="ED1C24"/>
                </a:solidFill>
                <a:latin typeface="+mn-lt"/>
              </a:rPr>
              <a:t>HF3</a:t>
            </a:r>
          </a:p>
          <a:p>
            <a:r>
              <a:rPr lang="pl-PL" b="1" dirty="0" smtClean="0">
                <a:solidFill>
                  <a:srgbClr val="ED1C24"/>
                </a:solidFill>
                <a:latin typeface="+mn-lt"/>
              </a:rPr>
              <a:t>progressive</a:t>
            </a:r>
          </a:p>
        </p:txBody>
      </p:sp>
      <p:sp>
        <p:nvSpPr>
          <p:cNvPr id="71" name="TextBox 70"/>
          <p:cNvSpPr txBox="1"/>
          <p:nvPr/>
        </p:nvSpPr>
        <p:spPr>
          <a:xfrm>
            <a:off x="5498517" y="4766420"/>
            <a:ext cx="694421" cy="646331"/>
          </a:xfrm>
          <a:prstGeom prst="rect">
            <a:avLst/>
          </a:prstGeom>
          <a:noFill/>
        </p:spPr>
        <p:txBody>
          <a:bodyPr wrap="none" rtlCol="0">
            <a:spAutoFit/>
          </a:bodyPr>
          <a:lstStyle/>
          <a:p>
            <a:r>
              <a:rPr lang="pl-PL" b="1" dirty="0" smtClean="0">
                <a:solidFill>
                  <a:srgbClr val="FF00FF"/>
                </a:solidFill>
                <a:latin typeface="+mn-lt"/>
              </a:rPr>
              <a:t>HF5</a:t>
            </a:r>
          </a:p>
          <a:p>
            <a:r>
              <a:rPr lang="pl-PL" b="1" dirty="0" smtClean="0">
                <a:solidFill>
                  <a:srgbClr val="FF00FF"/>
                </a:solidFill>
                <a:latin typeface="+mn-lt"/>
              </a:rPr>
              <a:t>pulse</a:t>
            </a:r>
          </a:p>
        </p:txBody>
      </p:sp>
      <p:sp>
        <p:nvSpPr>
          <p:cNvPr id="72" name="TextBox 71"/>
          <p:cNvSpPr txBox="1"/>
          <p:nvPr/>
        </p:nvSpPr>
        <p:spPr>
          <a:xfrm>
            <a:off x="6476901" y="4751180"/>
            <a:ext cx="1245790" cy="646331"/>
          </a:xfrm>
          <a:prstGeom prst="rect">
            <a:avLst/>
          </a:prstGeom>
          <a:noFill/>
        </p:spPr>
        <p:txBody>
          <a:bodyPr wrap="none" rtlCol="0">
            <a:spAutoFit/>
          </a:bodyPr>
          <a:lstStyle/>
          <a:p>
            <a:r>
              <a:rPr lang="pl-PL" b="1" dirty="0" smtClean="0">
                <a:solidFill>
                  <a:srgbClr val="FF9900"/>
                </a:solidFill>
                <a:latin typeface="+mn-lt"/>
              </a:rPr>
              <a:t>HF6</a:t>
            </a:r>
          </a:p>
          <a:p>
            <a:r>
              <a:rPr lang="pl-PL" b="1" dirty="0" smtClean="0">
                <a:solidFill>
                  <a:srgbClr val="FF9900"/>
                </a:solidFill>
                <a:latin typeface="+mn-lt"/>
              </a:rPr>
              <a:t>continuous</a:t>
            </a:r>
          </a:p>
        </p:txBody>
      </p:sp>
      <p:sp>
        <p:nvSpPr>
          <p:cNvPr id="73" name="TextBox 72"/>
          <p:cNvSpPr txBox="1"/>
          <p:nvPr/>
        </p:nvSpPr>
        <p:spPr>
          <a:xfrm>
            <a:off x="244915" y="4795650"/>
            <a:ext cx="1245790" cy="646331"/>
          </a:xfrm>
          <a:prstGeom prst="rect">
            <a:avLst/>
          </a:prstGeom>
          <a:noFill/>
        </p:spPr>
        <p:txBody>
          <a:bodyPr wrap="none" rtlCol="0">
            <a:spAutoFit/>
          </a:bodyPr>
          <a:lstStyle/>
          <a:p>
            <a:r>
              <a:rPr lang="pl-PL" b="1" dirty="0" smtClean="0">
                <a:solidFill>
                  <a:srgbClr val="056839"/>
                </a:solidFill>
                <a:latin typeface="+mn-lt"/>
              </a:rPr>
              <a:t>HF1</a:t>
            </a:r>
          </a:p>
          <a:p>
            <a:r>
              <a:rPr lang="pl-PL" b="1" dirty="0" smtClean="0">
                <a:solidFill>
                  <a:srgbClr val="056839"/>
                </a:solidFill>
                <a:latin typeface="+mn-lt"/>
              </a:rPr>
              <a:t>continuous</a:t>
            </a:r>
          </a:p>
        </p:txBody>
      </p:sp>
      <p:sp>
        <p:nvSpPr>
          <p:cNvPr id="26" name="TextBox 25"/>
          <p:cNvSpPr txBox="1"/>
          <p:nvPr/>
        </p:nvSpPr>
        <p:spPr>
          <a:xfrm>
            <a:off x="3256676" y="5714224"/>
            <a:ext cx="5815887" cy="461665"/>
          </a:xfrm>
          <a:prstGeom prst="rect">
            <a:avLst/>
          </a:prstGeom>
          <a:noFill/>
        </p:spPr>
        <p:txBody>
          <a:bodyPr wrap="none" rtlCol="0">
            <a:spAutoFit/>
          </a:bodyPr>
          <a:lstStyle/>
          <a:p>
            <a:r>
              <a:rPr lang="pl-PL" sz="2400" dirty="0" smtClean="0">
                <a:latin typeface="+mn-lt"/>
                <a:sym typeface="Webdings" panose="05030102010509060703" pitchFamily="18" charset="2"/>
              </a:rPr>
              <a:t></a:t>
            </a:r>
            <a:r>
              <a:rPr lang="pl-PL" sz="1600" dirty="0" smtClean="0">
                <a:latin typeface="+mn-lt"/>
                <a:sym typeface="Webdings" panose="05030102010509060703" pitchFamily="18" charset="2"/>
              </a:rPr>
              <a:t>Seismic activity during fracs and refracs: </a:t>
            </a:r>
            <a:r>
              <a:rPr lang="pl-PL" sz="1200" dirty="0" smtClean="0">
                <a:latin typeface="+mn-lt"/>
                <a:sym typeface="Webdings" panose="05030102010509060703" pitchFamily="18" charset="2"/>
              </a:rPr>
              <a:t></a:t>
            </a:r>
            <a:r>
              <a:rPr lang="pl-PL" sz="1600" dirty="0" smtClean="0">
                <a:latin typeface="+mn-lt"/>
                <a:sym typeface="Webdings" panose="05030102010509060703" pitchFamily="18" charset="2"/>
              </a:rPr>
              <a:t> No activity </a:t>
            </a:r>
            <a:r>
              <a:rPr lang="pl-PL" sz="1200" dirty="0" smtClean="0">
                <a:latin typeface="+mn-lt"/>
                <a:sym typeface="Webdings" panose="05030102010509060703" pitchFamily="18" charset="2"/>
              </a:rPr>
              <a:t></a:t>
            </a:r>
            <a:r>
              <a:rPr lang="pl-PL" sz="1600" dirty="0" smtClean="0">
                <a:latin typeface="+mn-lt"/>
                <a:sym typeface="Webdings" panose="05030102010509060703" pitchFamily="18" charset="2"/>
              </a:rPr>
              <a:t> Activity</a:t>
            </a:r>
            <a:endParaRPr lang="pl-PL" sz="1600" b="1" dirty="0" smtClean="0">
              <a:latin typeface="+mn-lt"/>
            </a:endParaRPr>
          </a:p>
        </p:txBody>
      </p:sp>
      <p:sp>
        <p:nvSpPr>
          <p:cNvPr id="4" name="Text Placeholder 3"/>
          <p:cNvSpPr>
            <a:spLocks noGrp="1"/>
          </p:cNvSpPr>
          <p:nvPr>
            <p:ph type="body" sz="quarter" idx="11"/>
          </p:nvPr>
        </p:nvSpPr>
        <p:spPr>
          <a:xfrm>
            <a:off x="71438" y="494949"/>
            <a:ext cx="9001125" cy="1042021"/>
          </a:xfrm>
        </p:spPr>
        <p:txBody>
          <a:bodyPr numCol="2" spcCol="180000"/>
          <a:lstStyle/>
          <a:p>
            <a:pPr>
              <a:spcBef>
                <a:spcPts val="0"/>
              </a:spcBef>
            </a:pPr>
            <a:r>
              <a:rPr lang="pl-PL" dirty="0" smtClean="0"/>
              <a:t>196 AE events (</a:t>
            </a:r>
            <a:r>
              <a:rPr lang="pl-PL" i="1" dirty="0">
                <a:solidFill>
                  <a:srgbClr val="FF0000"/>
                </a:solidFill>
              </a:rPr>
              <a:t>M</a:t>
            </a:r>
            <a:r>
              <a:rPr lang="pl-PL" baseline="-25000" dirty="0">
                <a:solidFill>
                  <a:srgbClr val="FF0000"/>
                </a:solidFill>
              </a:rPr>
              <a:t>W</a:t>
            </a:r>
            <a:r>
              <a:rPr lang="pl-PL" dirty="0">
                <a:solidFill>
                  <a:srgbClr val="FF0000"/>
                </a:solidFill>
              </a:rPr>
              <a:t> -4.2 to -</a:t>
            </a:r>
            <a:r>
              <a:rPr lang="pl-PL" dirty="0" smtClean="0">
                <a:solidFill>
                  <a:srgbClr val="FF0000"/>
                </a:solidFill>
              </a:rPr>
              <a:t>3.5</a:t>
            </a:r>
            <a:r>
              <a:rPr lang="pl-PL" dirty="0" smtClean="0"/>
              <a:t>)</a:t>
            </a:r>
          </a:p>
          <a:p>
            <a:pPr marL="0" indent="0" algn="r">
              <a:spcBef>
                <a:spcPts val="0"/>
              </a:spcBef>
              <a:buNone/>
            </a:pPr>
            <a:r>
              <a:rPr lang="pl-PL" sz="1600" b="1" dirty="0" smtClean="0">
                <a:solidFill>
                  <a:srgbClr val="0070C0"/>
                </a:solidFill>
                <a:sym typeface="Webdings" panose="05030102010509060703" pitchFamily="18" charset="2"/>
              </a:rPr>
              <a:t> Low S/N events: </a:t>
            </a:r>
            <a:r>
              <a:rPr lang="pl-PL" sz="1600" b="1" i="1" dirty="0" smtClean="0">
                <a:solidFill>
                  <a:srgbClr val="0070C0"/>
                </a:solidFill>
                <a:sym typeface="Webdings" panose="05030102010509060703" pitchFamily="18" charset="2"/>
              </a:rPr>
              <a:t>López-</a:t>
            </a:r>
            <a:r>
              <a:rPr lang="pl-PL" sz="1600" b="1" i="1" dirty="0" smtClean="0">
                <a:solidFill>
                  <a:srgbClr val="0070C0"/>
                </a:solidFill>
              </a:rPr>
              <a:t>Comino et al. </a:t>
            </a:r>
            <a:r>
              <a:rPr lang="pl-PL" sz="1600" b="1" dirty="0" smtClean="0">
                <a:solidFill>
                  <a:srgbClr val="0070C0"/>
                </a:solidFill>
              </a:rPr>
              <a:t>(subm.)</a:t>
            </a:r>
          </a:p>
          <a:p>
            <a:pPr>
              <a:spcBef>
                <a:spcPts val="0"/>
              </a:spcBef>
            </a:pPr>
            <a:r>
              <a:rPr lang="pl-PL" dirty="0" smtClean="0"/>
              <a:t>Activity changes with injection type </a:t>
            </a:r>
            <a:r>
              <a:rPr lang="pl-PL" dirty="0"/>
              <a:t>and </a:t>
            </a:r>
            <a:r>
              <a:rPr lang="pl-PL" dirty="0" smtClean="0"/>
              <a:t>refrac number</a:t>
            </a:r>
            <a:endParaRPr lang="pl-PL" dirty="0"/>
          </a:p>
          <a:p>
            <a:pPr>
              <a:spcBef>
                <a:spcPts val="0"/>
              </a:spcBef>
            </a:pPr>
            <a:r>
              <a:rPr lang="pl-PL" dirty="0" smtClean="0"/>
              <a:t>Seismicity during stimulations and shortly after (P</a:t>
            </a:r>
            <a:r>
              <a:rPr lang="pl-PL" baseline="-25000" dirty="0" smtClean="0"/>
              <a:t>inj</a:t>
            </a:r>
            <a:r>
              <a:rPr lang="pl-PL" dirty="0" smtClean="0"/>
              <a:t>&gt;8MPa=S</a:t>
            </a:r>
            <a:r>
              <a:rPr lang="pl-PL" baseline="-25000" dirty="0" smtClean="0"/>
              <a:t>3</a:t>
            </a:r>
            <a:r>
              <a:rPr lang="pl-PL" dirty="0" smtClean="0"/>
              <a:t>)</a:t>
            </a:r>
            <a:endParaRPr lang="pl-PL" dirty="0"/>
          </a:p>
          <a:p>
            <a:pPr>
              <a:spcBef>
                <a:spcPts val="0"/>
              </a:spcBef>
            </a:pPr>
            <a:r>
              <a:rPr lang="pl-PL" dirty="0" smtClean="0"/>
              <a:t>Quasilinear </a:t>
            </a:r>
            <a:r>
              <a:rPr lang="pl-PL" dirty="0"/>
              <a:t>(</a:t>
            </a:r>
            <a:r>
              <a:rPr lang="pl-PL" dirty="0" smtClean="0"/>
              <a:t>d=1.71</a:t>
            </a:r>
            <a:r>
              <a:rPr lang="pl-PL" dirty="0"/>
              <a:t>) </a:t>
            </a:r>
            <a:r>
              <a:rPr lang="pl-PL" dirty="0" smtClean="0"/>
              <a:t>upward expansion</a:t>
            </a:r>
          </a:p>
        </p:txBody>
      </p:sp>
      <p:pic>
        <p:nvPicPr>
          <p:cNvPr id="6" name="animation_30fp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lum bright="10000" contrast="10000"/>
          </a:blip>
          <a:stretch>
            <a:fillRect/>
          </a:stretch>
        </p:blipFill>
        <p:spPr>
          <a:xfrm>
            <a:off x="0" y="1730915"/>
            <a:ext cx="9143999" cy="3048000"/>
          </a:xfrm>
          <a:prstGeom prst="rect">
            <a:avLst/>
          </a:prstGeom>
        </p:spPr>
      </p:pic>
      <p:sp>
        <p:nvSpPr>
          <p:cNvPr id="20" name="TextBox 19"/>
          <p:cNvSpPr txBox="1"/>
          <p:nvPr/>
        </p:nvSpPr>
        <p:spPr>
          <a:xfrm>
            <a:off x="5684395" y="6255234"/>
            <a:ext cx="3388168" cy="338554"/>
          </a:xfrm>
          <a:prstGeom prst="rect">
            <a:avLst/>
          </a:prstGeom>
          <a:noFill/>
        </p:spPr>
        <p:txBody>
          <a:bodyPr wrap="square" rtlCol="0">
            <a:spAutoFit/>
          </a:bodyPr>
          <a:lstStyle/>
          <a:p>
            <a:pPr algn="r"/>
            <a:r>
              <a:rPr lang="pl-PL" sz="1600" b="1" i="1" dirty="0" smtClean="0">
                <a:solidFill>
                  <a:srgbClr val="0070C0"/>
                </a:solidFill>
                <a:latin typeface="+mn-lt"/>
              </a:rPr>
              <a:t>Kwiatek et al., JGR, (in prep)</a:t>
            </a:r>
            <a:endParaRPr lang="en-US" sz="2000" b="1" i="1" dirty="0">
              <a:solidFill>
                <a:srgbClr val="0070C0"/>
              </a:solidFill>
              <a:latin typeface="+mn-lt"/>
            </a:endParaRPr>
          </a:p>
        </p:txBody>
      </p:sp>
    </p:spTree>
    <p:extLst>
      <p:ext uri="{BB962C8B-B14F-4D97-AF65-F5344CB8AC3E}">
        <p14:creationId xmlns:p14="http://schemas.microsoft.com/office/powerpoint/2010/main" val="1806136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egu2011-jaguars-scaling_relations-final">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rinity">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25359</TotalTime>
  <Words>2546</Words>
  <Application>Microsoft Office PowerPoint</Application>
  <PresentationFormat>On-screen Show (4:3)</PresentationFormat>
  <Paragraphs>296</Paragraphs>
  <Slides>19</Slides>
  <Notes>17</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 Unicode MS</vt:lpstr>
      <vt:lpstr>Calibri</vt:lpstr>
      <vt:lpstr>Cambria</vt:lpstr>
      <vt:lpstr>Cambria Math</vt:lpstr>
      <vt:lpstr>Palatino Linotype</vt:lpstr>
      <vt:lpstr>Symbol</vt:lpstr>
      <vt:lpstr>Webdings</vt:lpstr>
      <vt:lpstr>egu2011-jaguars-scaling_relations-final</vt:lpstr>
      <vt:lpstr>PowerPoint Presentation</vt:lpstr>
      <vt:lpstr>Insights into subdecimeter fracturing processes occuring during the hydraulic fracture experiment in Äspö HRL, Sweden</vt:lpstr>
      <vt:lpstr>PowerPoint Presentation</vt:lpstr>
      <vt:lpstr>Äspö Hard Rock Laboratory</vt:lpstr>
      <vt:lpstr>Monitoring microfractures of dm-size</vt:lpstr>
      <vt:lpstr>Broad range in-situ seismic monitoring</vt:lpstr>
      <vt:lpstr>High frequency AE – Accelerometers network</vt:lpstr>
      <vt:lpstr>Fluid injection</vt:lpstr>
      <vt:lpstr>Microfracturing overview</vt:lpstr>
      <vt:lpstr>General characteristics of all AE events</vt:lpstr>
      <vt:lpstr>Low seismic injection efficiency</vt:lpstr>
      <vt:lpstr>Low seismic injection energy</vt:lpstr>
      <vt:lpstr>Spatio-temporal behavior</vt:lpstr>
      <vt:lpstr>Spatio-temporal behavior</vt:lpstr>
      <vt:lpstr>Apparent hydraulic diffusivity changes</vt:lpstr>
      <vt:lpstr>AE mechanisms and injection/pressure changes</vt:lpstr>
      <vt:lpstr>Stress tensor vs injection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Source scaling relations of km- to cm-scale (MW 4 to -6) earthquakes: Experiences from mining- and fluid-induced seismicity, volcanic-hybrid seismic events and laboratory experiments</dc:title>
  <dc:creator>Grzegorz Kwiatek, Marco Bohnhoff, Rebecca M. Harrington, Elli-Maria Charalampidou, Fatih Bulut, Thomas Goebel, Beata Orlecka-Sikora, Georg Dresen</dc:creator>
  <cp:keywords>Induced seismicity, Berlin Geothermal Field</cp:keywords>
  <cp:lastModifiedBy>Grzegorz Kwiatek</cp:lastModifiedBy>
  <cp:revision>2494</cp:revision>
  <cp:lastPrinted>2017-03-11T11:37:50Z</cp:lastPrinted>
  <dcterms:created xsi:type="dcterms:W3CDTF">2011-05-23T07:31:46Z</dcterms:created>
  <dcterms:modified xsi:type="dcterms:W3CDTF">2018-01-13T13:55:00Z</dcterms:modified>
  <cp:contentStatus/>
</cp:coreProperties>
</file>